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7" r:id="rId12"/>
    <p:sldId id="268" r:id="rId13"/>
    <p:sldId id="270" r:id="rId14"/>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326A5E-EDD7-EF41-492C-51A196153EE1}"/>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976461C3-B91E-8763-BF4B-CAE1B0FB56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6D3C197B-E6D6-3730-9076-A0B117CBEE9B}"/>
              </a:ext>
            </a:extLst>
          </p:cNvPr>
          <p:cNvSpPr>
            <a:spLocks noGrp="1"/>
          </p:cNvSpPr>
          <p:nvPr>
            <p:ph type="dt" sz="half" idx="10"/>
          </p:nvPr>
        </p:nvSpPr>
        <p:spPr/>
        <p:txBody>
          <a:bodyPr/>
          <a:lstStyle/>
          <a:p>
            <a:fld id="{69917B78-E518-4BF8-9ACC-12AEF62F5081}" type="datetimeFigureOut">
              <a:rPr lang="da-DK" smtClean="0"/>
              <a:t>11-10-2024</a:t>
            </a:fld>
            <a:endParaRPr lang="da-DK"/>
          </a:p>
        </p:txBody>
      </p:sp>
      <p:sp>
        <p:nvSpPr>
          <p:cNvPr id="5" name="Pladsholder til sidefod 4">
            <a:extLst>
              <a:ext uri="{FF2B5EF4-FFF2-40B4-BE49-F238E27FC236}">
                <a16:creationId xmlns:a16="http://schemas.microsoft.com/office/drawing/2014/main" id="{75103D95-E209-06DB-DCE8-7ED4E84F848E}"/>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F030FD0-8477-90EE-E211-D7972F2DF22B}"/>
              </a:ext>
            </a:extLst>
          </p:cNvPr>
          <p:cNvSpPr>
            <a:spLocks noGrp="1"/>
          </p:cNvSpPr>
          <p:nvPr>
            <p:ph type="sldNum" sz="quarter" idx="12"/>
          </p:nvPr>
        </p:nvSpPr>
        <p:spPr/>
        <p:txBody>
          <a:bodyPr/>
          <a:lstStyle/>
          <a:p>
            <a:fld id="{A52C8239-50D1-460C-882D-E9E18C69CFC9}" type="slidenum">
              <a:rPr lang="da-DK" smtClean="0"/>
              <a:t>‹nr.›</a:t>
            </a:fld>
            <a:endParaRPr lang="da-DK"/>
          </a:p>
        </p:txBody>
      </p:sp>
    </p:spTree>
    <p:extLst>
      <p:ext uri="{BB962C8B-B14F-4D97-AF65-F5344CB8AC3E}">
        <p14:creationId xmlns:p14="http://schemas.microsoft.com/office/powerpoint/2010/main" val="694943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9406DC-0E13-0B9C-A1C8-335CAB5FCA68}"/>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DBCFD3B2-6D36-D425-3CCD-F1823C9FD584}"/>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8DC3AC2A-1B09-7A31-2547-B6BBB77BFDAC}"/>
              </a:ext>
            </a:extLst>
          </p:cNvPr>
          <p:cNvSpPr>
            <a:spLocks noGrp="1"/>
          </p:cNvSpPr>
          <p:nvPr>
            <p:ph type="dt" sz="half" idx="10"/>
          </p:nvPr>
        </p:nvSpPr>
        <p:spPr/>
        <p:txBody>
          <a:bodyPr/>
          <a:lstStyle/>
          <a:p>
            <a:fld id="{69917B78-E518-4BF8-9ACC-12AEF62F5081}" type="datetimeFigureOut">
              <a:rPr lang="da-DK" smtClean="0"/>
              <a:t>11-10-2024</a:t>
            </a:fld>
            <a:endParaRPr lang="da-DK"/>
          </a:p>
        </p:txBody>
      </p:sp>
      <p:sp>
        <p:nvSpPr>
          <p:cNvPr id="5" name="Pladsholder til sidefod 4">
            <a:extLst>
              <a:ext uri="{FF2B5EF4-FFF2-40B4-BE49-F238E27FC236}">
                <a16:creationId xmlns:a16="http://schemas.microsoft.com/office/drawing/2014/main" id="{DA021353-3DEC-AAAC-72A6-4540216DA6EE}"/>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F852C38E-8807-71EC-1B03-38686A09F992}"/>
              </a:ext>
            </a:extLst>
          </p:cNvPr>
          <p:cNvSpPr>
            <a:spLocks noGrp="1"/>
          </p:cNvSpPr>
          <p:nvPr>
            <p:ph type="sldNum" sz="quarter" idx="12"/>
          </p:nvPr>
        </p:nvSpPr>
        <p:spPr/>
        <p:txBody>
          <a:bodyPr/>
          <a:lstStyle/>
          <a:p>
            <a:fld id="{A52C8239-50D1-460C-882D-E9E18C69CFC9}" type="slidenum">
              <a:rPr lang="da-DK" smtClean="0"/>
              <a:t>‹nr.›</a:t>
            </a:fld>
            <a:endParaRPr lang="da-DK"/>
          </a:p>
        </p:txBody>
      </p:sp>
    </p:spTree>
    <p:extLst>
      <p:ext uri="{BB962C8B-B14F-4D97-AF65-F5344CB8AC3E}">
        <p14:creationId xmlns:p14="http://schemas.microsoft.com/office/powerpoint/2010/main" val="1234543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CB62B307-6C0A-E17E-1D47-2378AD170925}"/>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4AA68F6D-229A-5D4D-31F5-C782FD26D3E2}"/>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097D5850-BE0A-7B08-8FCB-90D07EC8E689}"/>
              </a:ext>
            </a:extLst>
          </p:cNvPr>
          <p:cNvSpPr>
            <a:spLocks noGrp="1"/>
          </p:cNvSpPr>
          <p:nvPr>
            <p:ph type="dt" sz="half" idx="10"/>
          </p:nvPr>
        </p:nvSpPr>
        <p:spPr/>
        <p:txBody>
          <a:bodyPr/>
          <a:lstStyle/>
          <a:p>
            <a:fld id="{69917B78-E518-4BF8-9ACC-12AEF62F5081}" type="datetimeFigureOut">
              <a:rPr lang="da-DK" smtClean="0"/>
              <a:t>11-10-2024</a:t>
            </a:fld>
            <a:endParaRPr lang="da-DK"/>
          </a:p>
        </p:txBody>
      </p:sp>
      <p:sp>
        <p:nvSpPr>
          <p:cNvPr id="5" name="Pladsholder til sidefod 4">
            <a:extLst>
              <a:ext uri="{FF2B5EF4-FFF2-40B4-BE49-F238E27FC236}">
                <a16:creationId xmlns:a16="http://schemas.microsoft.com/office/drawing/2014/main" id="{D97029BD-09FD-E0FB-DB2E-D7F132DECDB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50979F36-3713-76E8-7575-7ED83BF21228}"/>
              </a:ext>
            </a:extLst>
          </p:cNvPr>
          <p:cNvSpPr>
            <a:spLocks noGrp="1"/>
          </p:cNvSpPr>
          <p:nvPr>
            <p:ph type="sldNum" sz="quarter" idx="12"/>
          </p:nvPr>
        </p:nvSpPr>
        <p:spPr/>
        <p:txBody>
          <a:bodyPr/>
          <a:lstStyle/>
          <a:p>
            <a:fld id="{A52C8239-50D1-460C-882D-E9E18C69CFC9}" type="slidenum">
              <a:rPr lang="da-DK" smtClean="0"/>
              <a:t>‹nr.›</a:t>
            </a:fld>
            <a:endParaRPr lang="da-DK"/>
          </a:p>
        </p:txBody>
      </p:sp>
    </p:spTree>
    <p:extLst>
      <p:ext uri="{BB962C8B-B14F-4D97-AF65-F5344CB8AC3E}">
        <p14:creationId xmlns:p14="http://schemas.microsoft.com/office/powerpoint/2010/main" val="118042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05FB79-7C66-3D0D-B9E6-2377465884F7}"/>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E1E16466-81E1-B3E1-86A7-2A20096388F4}"/>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AD9FC55-E125-E45A-1F1B-AF2790678E9F}"/>
              </a:ext>
            </a:extLst>
          </p:cNvPr>
          <p:cNvSpPr>
            <a:spLocks noGrp="1"/>
          </p:cNvSpPr>
          <p:nvPr>
            <p:ph type="dt" sz="half" idx="10"/>
          </p:nvPr>
        </p:nvSpPr>
        <p:spPr/>
        <p:txBody>
          <a:bodyPr/>
          <a:lstStyle/>
          <a:p>
            <a:fld id="{69917B78-E518-4BF8-9ACC-12AEF62F5081}" type="datetimeFigureOut">
              <a:rPr lang="da-DK" smtClean="0"/>
              <a:t>11-10-2024</a:t>
            </a:fld>
            <a:endParaRPr lang="da-DK"/>
          </a:p>
        </p:txBody>
      </p:sp>
      <p:sp>
        <p:nvSpPr>
          <p:cNvPr id="5" name="Pladsholder til sidefod 4">
            <a:extLst>
              <a:ext uri="{FF2B5EF4-FFF2-40B4-BE49-F238E27FC236}">
                <a16:creationId xmlns:a16="http://schemas.microsoft.com/office/drawing/2014/main" id="{1CF413D1-60A4-2EB1-721F-272167EC05D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C0DF4328-E28C-E2BA-9FDD-201DEA00CCA0}"/>
              </a:ext>
            </a:extLst>
          </p:cNvPr>
          <p:cNvSpPr>
            <a:spLocks noGrp="1"/>
          </p:cNvSpPr>
          <p:nvPr>
            <p:ph type="sldNum" sz="quarter" idx="12"/>
          </p:nvPr>
        </p:nvSpPr>
        <p:spPr/>
        <p:txBody>
          <a:bodyPr/>
          <a:lstStyle/>
          <a:p>
            <a:fld id="{A52C8239-50D1-460C-882D-E9E18C69CFC9}" type="slidenum">
              <a:rPr lang="da-DK" smtClean="0"/>
              <a:t>‹nr.›</a:t>
            </a:fld>
            <a:endParaRPr lang="da-DK"/>
          </a:p>
        </p:txBody>
      </p:sp>
    </p:spTree>
    <p:extLst>
      <p:ext uri="{BB962C8B-B14F-4D97-AF65-F5344CB8AC3E}">
        <p14:creationId xmlns:p14="http://schemas.microsoft.com/office/powerpoint/2010/main" val="20932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86090F-2C6A-09F8-3F09-7704A98ADB2E}"/>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60800436-3DC2-8E2D-D2F4-0B0AB7AAF3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0C05FC52-BB21-7D70-5ED9-E7CC6C6640AC}"/>
              </a:ext>
            </a:extLst>
          </p:cNvPr>
          <p:cNvSpPr>
            <a:spLocks noGrp="1"/>
          </p:cNvSpPr>
          <p:nvPr>
            <p:ph type="dt" sz="half" idx="10"/>
          </p:nvPr>
        </p:nvSpPr>
        <p:spPr/>
        <p:txBody>
          <a:bodyPr/>
          <a:lstStyle/>
          <a:p>
            <a:fld id="{69917B78-E518-4BF8-9ACC-12AEF62F5081}" type="datetimeFigureOut">
              <a:rPr lang="da-DK" smtClean="0"/>
              <a:t>11-10-2024</a:t>
            </a:fld>
            <a:endParaRPr lang="da-DK"/>
          </a:p>
        </p:txBody>
      </p:sp>
      <p:sp>
        <p:nvSpPr>
          <p:cNvPr id="5" name="Pladsholder til sidefod 4">
            <a:extLst>
              <a:ext uri="{FF2B5EF4-FFF2-40B4-BE49-F238E27FC236}">
                <a16:creationId xmlns:a16="http://schemas.microsoft.com/office/drawing/2014/main" id="{926552BC-7D93-0DE9-3859-D94C5F8F18A8}"/>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753254D-9EC2-C8FA-08EA-FD901267E30C}"/>
              </a:ext>
            </a:extLst>
          </p:cNvPr>
          <p:cNvSpPr>
            <a:spLocks noGrp="1"/>
          </p:cNvSpPr>
          <p:nvPr>
            <p:ph type="sldNum" sz="quarter" idx="12"/>
          </p:nvPr>
        </p:nvSpPr>
        <p:spPr/>
        <p:txBody>
          <a:bodyPr/>
          <a:lstStyle/>
          <a:p>
            <a:fld id="{A52C8239-50D1-460C-882D-E9E18C69CFC9}" type="slidenum">
              <a:rPr lang="da-DK" smtClean="0"/>
              <a:t>‹nr.›</a:t>
            </a:fld>
            <a:endParaRPr lang="da-DK"/>
          </a:p>
        </p:txBody>
      </p:sp>
    </p:spTree>
    <p:extLst>
      <p:ext uri="{BB962C8B-B14F-4D97-AF65-F5344CB8AC3E}">
        <p14:creationId xmlns:p14="http://schemas.microsoft.com/office/powerpoint/2010/main" val="643724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9B623E-A3F2-F161-4332-C6B99AF32BC2}"/>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021143B0-D49B-5746-EDFC-B2C94B051D5C}"/>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57F9DD7A-96B4-018A-4915-58EA0D28A015}"/>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A6511E27-77F9-EA90-C724-C1A1E2722926}"/>
              </a:ext>
            </a:extLst>
          </p:cNvPr>
          <p:cNvSpPr>
            <a:spLocks noGrp="1"/>
          </p:cNvSpPr>
          <p:nvPr>
            <p:ph type="dt" sz="half" idx="10"/>
          </p:nvPr>
        </p:nvSpPr>
        <p:spPr/>
        <p:txBody>
          <a:bodyPr/>
          <a:lstStyle/>
          <a:p>
            <a:fld id="{69917B78-E518-4BF8-9ACC-12AEF62F5081}" type="datetimeFigureOut">
              <a:rPr lang="da-DK" smtClean="0"/>
              <a:t>11-10-2024</a:t>
            </a:fld>
            <a:endParaRPr lang="da-DK"/>
          </a:p>
        </p:txBody>
      </p:sp>
      <p:sp>
        <p:nvSpPr>
          <p:cNvPr id="6" name="Pladsholder til sidefod 5">
            <a:extLst>
              <a:ext uri="{FF2B5EF4-FFF2-40B4-BE49-F238E27FC236}">
                <a16:creationId xmlns:a16="http://schemas.microsoft.com/office/drawing/2014/main" id="{3D9A92D3-BE6E-D9EB-D7E0-6E99D2B91AC2}"/>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1B444058-6052-DC7D-AD92-408B5237323A}"/>
              </a:ext>
            </a:extLst>
          </p:cNvPr>
          <p:cNvSpPr>
            <a:spLocks noGrp="1"/>
          </p:cNvSpPr>
          <p:nvPr>
            <p:ph type="sldNum" sz="quarter" idx="12"/>
          </p:nvPr>
        </p:nvSpPr>
        <p:spPr/>
        <p:txBody>
          <a:bodyPr/>
          <a:lstStyle/>
          <a:p>
            <a:fld id="{A52C8239-50D1-460C-882D-E9E18C69CFC9}" type="slidenum">
              <a:rPr lang="da-DK" smtClean="0"/>
              <a:t>‹nr.›</a:t>
            </a:fld>
            <a:endParaRPr lang="da-DK"/>
          </a:p>
        </p:txBody>
      </p:sp>
    </p:spTree>
    <p:extLst>
      <p:ext uri="{BB962C8B-B14F-4D97-AF65-F5344CB8AC3E}">
        <p14:creationId xmlns:p14="http://schemas.microsoft.com/office/powerpoint/2010/main" val="1901215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AAD060-8762-0221-2639-3DA76F47F141}"/>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7F6EDAC6-3CA9-8718-6910-F55A16A03B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D6A14895-A53C-82E8-CCAE-2F86A6A80CC8}"/>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EDF18DF4-6BB4-C748-667B-B0C09C758A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DDEF454A-6669-73B1-BD09-538C34D94374}"/>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022A7991-1BE9-4D95-AC09-89F756B0928F}"/>
              </a:ext>
            </a:extLst>
          </p:cNvPr>
          <p:cNvSpPr>
            <a:spLocks noGrp="1"/>
          </p:cNvSpPr>
          <p:nvPr>
            <p:ph type="dt" sz="half" idx="10"/>
          </p:nvPr>
        </p:nvSpPr>
        <p:spPr/>
        <p:txBody>
          <a:bodyPr/>
          <a:lstStyle/>
          <a:p>
            <a:fld id="{69917B78-E518-4BF8-9ACC-12AEF62F5081}" type="datetimeFigureOut">
              <a:rPr lang="da-DK" smtClean="0"/>
              <a:t>11-10-2024</a:t>
            </a:fld>
            <a:endParaRPr lang="da-DK"/>
          </a:p>
        </p:txBody>
      </p:sp>
      <p:sp>
        <p:nvSpPr>
          <p:cNvPr id="8" name="Pladsholder til sidefod 7">
            <a:extLst>
              <a:ext uri="{FF2B5EF4-FFF2-40B4-BE49-F238E27FC236}">
                <a16:creationId xmlns:a16="http://schemas.microsoft.com/office/drawing/2014/main" id="{D8EBB19B-A198-107F-E6E8-6A9EB826F6DB}"/>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FD1C3B24-CE12-5408-BBC5-32FFA21FAD6A}"/>
              </a:ext>
            </a:extLst>
          </p:cNvPr>
          <p:cNvSpPr>
            <a:spLocks noGrp="1"/>
          </p:cNvSpPr>
          <p:nvPr>
            <p:ph type="sldNum" sz="quarter" idx="12"/>
          </p:nvPr>
        </p:nvSpPr>
        <p:spPr/>
        <p:txBody>
          <a:bodyPr/>
          <a:lstStyle/>
          <a:p>
            <a:fld id="{A52C8239-50D1-460C-882D-E9E18C69CFC9}" type="slidenum">
              <a:rPr lang="da-DK" smtClean="0"/>
              <a:t>‹nr.›</a:t>
            </a:fld>
            <a:endParaRPr lang="da-DK"/>
          </a:p>
        </p:txBody>
      </p:sp>
    </p:spTree>
    <p:extLst>
      <p:ext uri="{BB962C8B-B14F-4D97-AF65-F5344CB8AC3E}">
        <p14:creationId xmlns:p14="http://schemas.microsoft.com/office/powerpoint/2010/main" val="1165627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6AFD0E-FFE7-4947-1189-74879AF06886}"/>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C4909B07-92FE-C2F6-F738-C2D86B73E354}"/>
              </a:ext>
            </a:extLst>
          </p:cNvPr>
          <p:cNvSpPr>
            <a:spLocks noGrp="1"/>
          </p:cNvSpPr>
          <p:nvPr>
            <p:ph type="dt" sz="half" idx="10"/>
          </p:nvPr>
        </p:nvSpPr>
        <p:spPr/>
        <p:txBody>
          <a:bodyPr/>
          <a:lstStyle/>
          <a:p>
            <a:fld id="{69917B78-E518-4BF8-9ACC-12AEF62F5081}" type="datetimeFigureOut">
              <a:rPr lang="da-DK" smtClean="0"/>
              <a:t>11-10-2024</a:t>
            </a:fld>
            <a:endParaRPr lang="da-DK"/>
          </a:p>
        </p:txBody>
      </p:sp>
      <p:sp>
        <p:nvSpPr>
          <p:cNvPr id="4" name="Pladsholder til sidefod 3">
            <a:extLst>
              <a:ext uri="{FF2B5EF4-FFF2-40B4-BE49-F238E27FC236}">
                <a16:creationId xmlns:a16="http://schemas.microsoft.com/office/drawing/2014/main" id="{634B7CC4-8B80-D583-9B4F-E978A4772B08}"/>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137A63D8-F76C-6F94-121E-0EACF9DE79A3}"/>
              </a:ext>
            </a:extLst>
          </p:cNvPr>
          <p:cNvSpPr>
            <a:spLocks noGrp="1"/>
          </p:cNvSpPr>
          <p:nvPr>
            <p:ph type="sldNum" sz="quarter" idx="12"/>
          </p:nvPr>
        </p:nvSpPr>
        <p:spPr/>
        <p:txBody>
          <a:bodyPr/>
          <a:lstStyle/>
          <a:p>
            <a:fld id="{A52C8239-50D1-460C-882D-E9E18C69CFC9}" type="slidenum">
              <a:rPr lang="da-DK" smtClean="0"/>
              <a:t>‹nr.›</a:t>
            </a:fld>
            <a:endParaRPr lang="da-DK"/>
          </a:p>
        </p:txBody>
      </p:sp>
    </p:spTree>
    <p:extLst>
      <p:ext uri="{BB962C8B-B14F-4D97-AF65-F5344CB8AC3E}">
        <p14:creationId xmlns:p14="http://schemas.microsoft.com/office/powerpoint/2010/main" val="1091098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11F3654D-7740-4DE8-2755-A598D93EC9D6}"/>
              </a:ext>
            </a:extLst>
          </p:cNvPr>
          <p:cNvSpPr>
            <a:spLocks noGrp="1"/>
          </p:cNvSpPr>
          <p:nvPr>
            <p:ph type="dt" sz="half" idx="10"/>
          </p:nvPr>
        </p:nvSpPr>
        <p:spPr/>
        <p:txBody>
          <a:bodyPr/>
          <a:lstStyle/>
          <a:p>
            <a:fld id="{69917B78-E518-4BF8-9ACC-12AEF62F5081}" type="datetimeFigureOut">
              <a:rPr lang="da-DK" smtClean="0"/>
              <a:t>11-10-2024</a:t>
            </a:fld>
            <a:endParaRPr lang="da-DK"/>
          </a:p>
        </p:txBody>
      </p:sp>
      <p:sp>
        <p:nvSpPr>
          <p:cNvPr id="3" name="Pladsholder til sidefod 2">
            <a:extLst>
              <a:ext uri="{FF2B5EF4-FFF2-40B4-BE49-F238E27FC236}">
                <a16:creationId xmlns:a16="http://schemas.microsoft.com/office/drawing/2014/main" id="{22149CF7-4F89-58D3-318D-1B743497FFE4}"/>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474F7CBB-AB36-84C8-9F54-6F34BA19CF18}"/>
              </a:ext>
            </a:extLst>
          </p:cNvPr>
          <p:cNvSpPr>
            <a:spLocks noGrp="1"/>
          </p:cNvSpPr>
          <p:nvPr>
            <p:ph type="sldNum" sz="quarter" idx="12"/>
          </p:nvPr>
        </p:nvSpPr>
        <p:spPr/>
        <p:txBody>
          <a:bodyPr/>
          <a:lstStyle/>
          <a:p>
            <a:fld id="{A52C8239-50D1-460C-882D-E9E18C69CFC9}" type="slidenum">
              <a:rPr lang="da-DK" smtClean="0"/>
              <a:t>‹nr.›</a:t>
            </a:fld>
            <a:endParaRPr lang="da-DK"/>
          </a:p>
        </p:txBody>
      </p:sp>
    </p:spTree>
    <p:extLst>
      <p:ext uri="{BB962C8B-B14F-4D97-AF65-F5344CB8AC3E}">
        <p14:creationId xmlns:p14="http://schemas.microsoft.com/office/powerpoint/2010/main" val="3005973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0CB2F-183A-7160-ECE7-C0651426E1A2}"/>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86CB16EE-C344-AD3A-72B3-9124117135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69BE460F-2426-807E-F452-26538826CD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D7BDB706-6718-F3C1-5127-62765F44B362}"/>
              </a:ext>
            </a:extLst>
          </p:cNvPr>
          <p:cNvSpPr>
            <a:spLocks noGrp="1"/>
          </p:cNvSpPr>
          <p:nvPr>
            <p:ph type="dt" sz="half" idx="10"/>
          </p:nvPr>
        </p:nvSpPr>
        <p:spPr/>
        <p:txBody>
          <a:bodyPr/>
          <a:lstStyle/>
          <a:p>
            <a:fld id="{69917B78-E518-4BF8-9ACC-12AEF62F5081}" type="datetimeFigureOut">
              <a:rPr lang="da-DK" smtClean="0"/>
              <a:t>11-10-2024</a:t>
            </a:fld>
            <a:endParaRPr lang="da-DK"/>
          </a:p>
        </p:txBody>
      </p:sp>
      <p:sp>
        <p:nvSpPr>
          <p:cNvPr id="6" name="Pladsholder til sidefod 5">
            <a:extLst>
              <a:ext uri="{FF2B5EF4-FFF2-40B4-BE49-F238E27FC236}">
                <a16:creationId xmlns:a16="http://schemas.microsoft.com/office/drawing/2014/main" id="{827BDDC6-7EBE-8508-97DC-5B846FF621CF}"/>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4AD004B3-54C1-1409-523A-2A6237A96F4D}"/>
              </a:ext>
            </a:extLst>
          </p:cNvPr>
          <p:cNvSpPr>
            <a:spLocks noGrp="1"/>
          </p:cNvSpPr>
          <p:nvPr>
            <p:ph type="sldNum" sz="quarter" idx="12"/>
          </p:nvPr>
        </p:nvSpPr>
        <p:spPr/>
        <p:txBody>
          <a:bodyPr/>
          <a:lstStyle/>
          <a:p>
            <a:fld id="{A52C8239-50D1-460C-882D-E9E18C69CFC9}" type="slidenum">
              <a:rPr lang="da-DK" smtClean="0"/>
              <a:t>‹nr.›</a:t>
            </a:fld>
            <a:endParaRPr lang="da-DK"/>
          </a:p>
        </p:txBody>
      </p:sp>
    </p:spTree>
    <p:extLst>
      <p:ext uri="{BB962C8B-B14F-4D97-AF65-F5344CB8AC3E}">
        <p14:creationId xmlns:p14="http://schemas.microsoft.com/office/powerpoint/2010/main" val="3265104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32FA87-065B-E0A1-1A1B-19B39C700B68}"/>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81211729-0EAD-7C5E-190A-2E6A81C186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5AC1E43A-767C-0626-7C7C-D18FAB3129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46540CD1-A65B-46AA-6869-CE87BE871FB8}"/>
              </a:ext>
            </a:extLst>
          </p:cNvPr>
          <p:cNvSpPr>
            <a:spLocks noGrp="1"/>
          </p:cNvSpPr>
          <p:nvPr>
            <p:ph type="dt" sz="half" idx="10"/>
          </p:nvPr>
        </p:nvSpPr>
        <p:spPr/>
        <p:txBody>
          <a:bodyPr/>
          <a:lstStyle/>
          <a:p>
            <a:fld id="{69917B78-E518-4BF8-9ACC-12AEF62F5081}" type="datetimeFigureOut">
              <a:rPr lang="da-DK" smtClean="0"/>
              <a:t>11-10-2024</a:t>
            </a:fld>
            <a:endParaRPr lang="da-DK"/>
          </a:p>
        </p:txBody>
      </p:sp>
      <p:sp>
        <p:nvSpPr>
          <p:cNvPr id="6" name="Pladsholder til sidefod 5">
            <a:extLst>
              <a:ext uri="{FF2B5EF4-FFF2-40B4-BE49-F238E27FC236}">
                <a16:creationId xmlns:a16="http://schemas.microsoft.com/office/drawing/2014/main" id="{8BC6430C-9B17-C221-C320-8D4FE50AB702}"/>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185C994F-73D8-21CE-B1AC-23F3B33F9AF5}"/>
              </a:ext>
            </a:extLst>
          </p:cNvPr>
          <p:cNvSpPr>
            <a:spLocks noGrp="1"/>
          </p:cNvSpPr>
          <p:nvPr>
            <p:ph type="sldNum" sz="quarter" idx="12"/>
          </p:nvPr>
        </p:nvSpPr>
        <p:spPr/>
        <p:txBody>
          <a:bodyPr/>
          <a:lstStyle/>
          <a:p>
            <a:fld id="{A52C8239-50D1-460C-882D-E9E18C69CFC9}" type="slidenum">
              <a:rPr lang="da-DK" smtClean="0"/>
              <a:t>‹nr.›</a:t>
            </a:fld>
            <a:endParaRPr lang="da-DK"/>
          </a:p>
        </p:txBody>
      </p:sp>
    </p:spTree>
    <p:extLst>
      <p:ext uri="{BB962C8B-B14F-4D97-AF65-F5344CB8AC3E}">
        <p14:creationId xmlns:p14="http://schemas.microsoft.com/office/powerpoint/2010/main" val="316106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8D28C8AF-7477-FF2B-FEE0-A5527F3914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B0A268F1-AD6A-C3F3-325B-DB0D1FCAFB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50A02822-D064-A6C4-8C0C-F0DBE9A711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917B78-E518-4BF8-9ACC-12AEF62F5081}" type="datetimeFigureOut">
              <a:rPr lang="da-DK" smtClean="0"/>
              <a:t>11-10-2024</a:t>
            </a:fld>
            <a:endParaRPr lang="da-DK"/>
          </a:p>
        </p:txBody>
      </p:sp>
      <p:sp>
        <p:nvSpPr>
          <p:cNvPr id="5" name="Pladsholder til sidefod 4">
            <a:extLst>
              <a:ext uri="{FF2B5EF4-FFF2-40B4-BE49-F238E27FC236}">
                <a16:creationId xmlns:a16="http://schemas.microsoft.com/office/drawing/2014/main" id="{75DC48F1-5E5F-146F-4E1C-8968BB166A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1C88127D-775E-1A96-AA5D-2769B53504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2C8239-50D1-460C-882D-E9E18C69CFC9}" type="slidenum">
              <a:rPr lang="da-DK" smtClean="0"/>
              <a:t>‹nr.›</a:t>
            </a:fld>
            <a:endParaRPr lang="da-DK"/>
          </a:p>
        </p:txBody>
      </p:sp>
    </p:spTree>
    <p:extLst>
      <p:ext uri="{BB962C8B-B14F-4D97-AF65-F5344CB8AC3E}">
        <p14:creationId xmlns:p14="http://schemas.microsoft.com/office/powerpoint/2010/main" val="2454390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E3D055-EED5-4087-D9A7-0F990043072E}"/>
              </a:ext>
            </a:extLst>
          </p:cNvPr>
          <p:cNvSpPr>
            <a:spLocks noGrp="1"/>
          </p:cNvSpPr>
          <p:nvPr>
            <p:ph type="ctrTitle"/>
          </p:nvPr>
        </p:nvSpPr>
        <p:spPr/>
        <p:txBody>
          <a:bodyPr/>
          <a:lstStyle/>
          <a:p>
            <a:r>
              <a:rPr lang="da-DK" dirty="0">
                <a:latin typeface="Arial" panose="020B0604020202020204" pitchFamily="34" charset="0"/>
                <a:ea typeface="Source Sans Pro Semibold" panose="020B0603030403020204" pitchFamily="34" charset="0"/>
                <a:cs typeface="Arial" panose="020B0604020202020204" pitchFamily="34" charset="0"/>
              </a:rPr>
              <a:t>Præsentation af </a:t>
            </a:r>
            <a:r>
              <a:rPr lang="da-DK" dirty="0" err="1">
                <a:latin typeface="Arial" panose="020B0604020202020204" pitchFamily="34" charset="0"/>
                <a:ea typeface="Source Sans Pro Semibold" panose="020B0603030403020204" pitchFamily="34" charset="0"/>
                <a:cs typeface="Arial" panose="020B0604020202020204" pitchFamily="34" charset="0"/>
              </a:rPr>
              <a:t>DugaBase</a:t>
            </a:r>
            <a:r>
              <a:rPr lang="da-DK" dirty="0">
                <a:latin typeface="Arial" panose="020B0604020202020204" pitchFamily="34" charset="0"/>
                <a:ea typeface="Source Sans Pro Semibold" panose="020B0603030403020204" pitchFamily="34" charset="0"/>
                <a:cs typeface="Arial" panose="020B0604020202020204" pitchFamily="34" charset="0"/>
              </a:rPr>
              <a:t> i KIP</a:t>
            </a:r>
          </a:p>
        </p:txBody>
      </p:sp>
    </p:spTree>
    <p:extLst>
      <p:ext uri="{BB962C8B-B14F-4D97-AF65-F5344CB8AC3E}">
        <p14:creationId xmlns:p14="http://schemas.microsoft.com/office/powerpoint/2010/main" val="1172050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57756D-69BB-228A-D694-54C038288996}"/>
              </a:ext>
            </a:extLst>
          </p:cNvPr>
          <p:cNvSpPr>
            <a:spLocks noGrp="1"/>
          </p:cNvSpPr>
          <p:nvPr>
            <p:ph type="title"/>
          </p:nvPr>
        </p:nvSpPr>
        <p:spPr/>
        <p:txBody>
          <a:bodyPr/>
          <a:lstStyle/>
          <a:p>
            <a:r>
              <a:rPr lang="da-DK" dirty="0">
                <a:latin typeface="Arial" panose="020B0604020202020204" pitchFamily="34" charset="0"/>
                <a:ea typeface="Source Sans Pro Semibold" panose="020B0603030403020204" pitchFamily="34" charset="0"/>
                <a:cs typeface="Arial" panose="020B0604020202020204" pitchFamily="34" charset="0"/>
              </a:rPr>
              <a:t>Patientoverblik</a:t>
            </a:r>
            <a:r>
              <a:rPr lang="da-DK" dirty="0">
                <a:latin typeface="Source Sans Pro Semibold" panose="020B0603030403020204" pitchFamily="34" charset="0"/>
                <a:ea typeface="Source Sans Pro Semibold" panose="020B0603030403020204" pitchFamily="34" charset="0"/>
              </a:rPr>
              <a:t>	</a:t>
            </a:r>
            <a:r>
              <a:rPr lang="da-DK" dirty="0"/>
              <a:t>	</a:t>
            </a:r>
          </a:p>
        </p:txBody>
      </p:sp>
      <p:sp>
        <p:nvSpPr>
          <p:cNvPr id="3" name="Pladsholder til indhold 2">
            <a:extLst>
              <a:ext uri="{FF2B5EF4-FFF2-40B4-BE49-F238E27FC236}">
                <a16:creationId xmlns:a16="http://schemas.microsoft.com/office/drawing/2014/main" id="{54ACB464-51B8-8209-076C-F5761969A7A6}"/>
              </a:ext>
            </a:extLst>
          </p:cNvPr>
          <p:cNvSpPr>
            <a:spLocks noGrp="1"/>
          </p:cNvSpPr>
          <p:nvPr>
            <p:ph idx="1"/>
          </p:nvPr>
        </p:nvSpPr>
        <p:spPr/>
        <p:txBody>
          <a:bodyPr/>
          <a:lstStyle/>
          <a:p>
            <a:r>
              <a:rPr lang="da-DK" sz="1800" dirty="0">
                <a:effectLst/>
                <a:latin typeface="Arial" panose="020B0604020202020204" pitchFamily="34" charset="0"/>
                <a:ea typeface="Times New Roman" panose="02020603050405020304" pitchFamily="18" charset="0"/>
                <a:cs typeface="Arial" panose="020B0604020202020204" pitchFamily="34" charset="0"/>
              </a:rPr>
              <a:t>Når patientforløbet er afsluttet og alle relevante skemaer er udfyldt, afsluttes indtastningen ved at klikke på ”Stop forløb” i øverste højre hjørne af forløbsoversigten</a:t>
            </a:r>
          </a:p>
          <a:p>
            <a:pPr marL="0" indent="0">
              <a:buNone/>
            </a:pPr>
            <a:endParaRPr lang="da-DK" dirty="0"/>
          </a:p>
        </p:txBody>
      </p:sp>
      <p:pic>
        <p:nvPicPr>
          <p:cNvPr id="6" name="Billede 5">
            <a:extLst>
              <a:ext uri="{FF2B5EF4-FFF2-40B4-BE49-F238E27FC236}">
                <a16:creationId xmlns:a16="http://schemas.microsoft.com/office/drawing/2014/main" id="{AB3354BD-0778-2593-4419-446F6A023C32}"/>
              </a:ext>
            </a:extLst>
          </p:cNvPr>
          <p:cNvPicPr>
            <a:picLocks noChangeAspect="1"/>
          </p:cNvPicPr>
          <p:nvPr/>
        </p:nvPicPr>
        <p:blipFill>
          <a:blip r:embed="rId2"/>
          <a:stretch>
            <a:fillRect/>
          </a:stretch>
        </p:blipFill>
        <p:spPr>
          <a:xfrm>
            <a:off x="1162568" y="2821706"/>
            <a:ext cx="9612268" cy="1815215"/>
          </a:xfrm>
          <a:prstGeom prst="rect">
            <a:avLst/>
          </a:prstGeom>
        </p:spPr>
      </p:pic>
      <p:sp>
        <p:nvSpPr>
          <p:cNvPr id="7" name="Ellipse 6">
            <a:extLst>
              <a:ext uri="{FF2B5EF4-FFF2-40B4-BE49-F238E27FC236}">
                <a16:creationId xmlns:a16="http://schemas.microsoft.com/office/drawing/2014/main" id="{A384960C-4CB3-C02C-56E3-C24D5A30002D}"/>
              </a:ext>
            </a:extLst>
          </p:cNvPr>
          <p:cNvSpPr/>
          <p:nvPr/>
        </p:nvSpPr>
        <p:spPr>
          <a:xfrm>
            <a:off x="9881937" y="3559160"/>
            <a:ext cx="842021" cy="306988"/>
          </a:xfrm>
          <a:prstGeom prst="ellipse">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a-DK"/>
          </a:p>
        </p:txBody>
      </p:sp>
    </p:spTree>
    <p:extLst>
      <p:ext uri="{BB962C8B-B14F-4D97-AF65-F5344CB8AC3E}">
        <p14:creationId xmlns:p14="http://schemas.microsoft.com/office/powerpoint/2010/main" val="2517872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B1C8C7-6C52-9668-1DA5-ED86A5D31360}"/>
              </a:ext>
            </a:extLst>
          </p:cNvPr>
          <p:cNvSpPr>
            <a:spLocks noGrp="1"/>
          </p:cNvSpPr>
          <p:nvPr>
            <p:ph type="title"/>
          </p:nvPr>
        </p:nvSpPr>
        <p:spPr>
          <a:xfrm>
            <a:off x="838200" y="365126"/>
            <a:ext cx="10515600" cy="1252008"/>
          </a:xfrm>
        </p:spPr>
        <p:txBody>
          <a:bodyPr>
            <a:normAutofit fontScale="90000"/>
          </a:bodyPr>
          <a:lstStyle/>
          <a:p>
            <a:br>
              <a:rPr lang="da-DK" sz="4900" b="1" kern="0" dirty="0">
                <a:effectLst/>
                <a:latin typeface="Source Sans Pro Semibold" panose="020B0603030403020204" pitchFamily="34" charset="0"/>
              </a:rPr>
            </a:br>
            <a:r>
              <a:rPr lang="da-DK" sz="4900" kern="0" dirty="0">
                <a:effectLst/>
                <a:latin typeface="Arial" panose="020B0604020202020204" pitchFamily="34" charset="0"/>
                <a:cs typeface="Arial" panose="020B0604020202020204" pitchFamily="34" charset="0"/>
              </a:rPr>
              <a:t>Generelt om indberetning i KIP</a:t>
            </a:r>
            <a:br>
              <a:rPr lang="da-DK" sz="1800" b="1" kern="0" dirty="0">
                <a:solidFill>
                  <a:srgbClr val="58595B"/>
                </a:solidFill>
                <a:effectLst/>
                <a:latin typeface="Source Sans Pro Semibold" panose="020B0603030403020204" pitchFamily="34" charset="0"/>
              </a:rPr>
            </a:br>
            <a:endParaRPr lang="da-DK" dirty="0"/>
          </a:p>
        </p:txBody>
      </p:sp>
      <p:sp>
        <p:nvSpPr>
          <p:cNvPr id="3" name="Pladsholder til indhold 2">
            <a:extLst>
              <a:ext uri="{FF2B5EF4-FFF2-40B4-BE49-F238E27FC236}">
                <a16:creationId xmlns:a16="http://schemas.microsoft.com/office/drawing/2014/main" id="{EB98FA15-DBE9-592C-C85F-071CF9E569BE}"/>
              </a:ext>
            </a:extLst>
          </p:cNvPr>
          <p:cNvSpPr>
            <a:spLocks noGrp="1"/>
          </p:cNvSpPr>
          <p:nvPr>
            <p:ph idx="1"/>
          </p:nvPr>
        </p:nvSpPr>
        <p:spPr>
          <a:xfrm>
            <a:off x="838200" y="1834092"/>
            <a:ext cx="10515600" cy="4351338"/>
          </a:xfrm>
        </p:spPr>
        <p:txBody>
          <a:bodyPr/>
          <a:lstStyle/>
          <a:p>
            <a:pPr marL="0" indent="0">
              <a:lnSpc>
                <a:spcPts val="1700"/>
              </a:lnSpc>
              <a:spcBef>
                <a:spcPts val="1200"/>
              </a:spcBef>
              <a:spcAft>
                <a:spcPts val="300"/>
              </a:spcAft>
              <a:buNone/>
            </a:pPr>
            <a:r>
              <a:rPr lang="da-DK" sz="1600" b="1" dirty="0">
                <a:effectLst/>
                <a:latin typeface="Arial" panose="020B0604020202020204" pitchFamily="34" charset="0"/>
                <a:cs typeface="Arial" panose="020B0604020202020204" pitchFamily="34" charset="0"/>
              </a:rPr>
              <a:t>Dato-format</a:t>
            </a:r>
          </a:p>
          <a:p>
            <a:pPr marL="0" indent="0">
              <a:lnSpc>
                <a:spcPts val="1600"/>
              </a:lnSpc>
              <a:buNone/>
            </a:pPr>
            <a:r>
              <a:rPr lang="da-DK" sz="1600" dirty="0">
                <a:effectLst/>
                <a:latin typeface="Arial" panose="020B0604020202020204" pitchFamily="34" charset="0"/>
                <a:ea typeface="Times New Roman" panose="02020603050405020304" pitchFamily="18" charset="0"/>
                <a:cs typeface="Arial" panose="020B0604020202020204" pitchFamily="34" charset="0"/>
              </a:rPr>
              <a:t>Datoer i KIP kan enten skrives via feltet eller vælges via kalenderfunktionen. Hvis man selv skriver datoen ind i feltet kan forskellige formater anvendes:</a:t>
            </a:r>
          </a:p>
          <a:p>
            <a:pPr marL="342900" lvl="0" indent="-342900">
              <a:lnSpc>
                <a:spcPts val="1600"/>
              </a:lnSpc>
              <a:buFont typeface="Symbol" panose="05050102010706020507" pitchFamily="18" charset="2"/>
              <a:buChar char=""/>
            </a:pPr>
            <a:r>
              <a:rPr lang="da-DK" sz="1600" dirty="0" err="1">
                <a:effectLst/>
                <a:latin typeface="Arial" panose="020B0604020202020204" pitchFamily="34" charset="0"/>
                <a:ea typeface="Times New Roman" panose="02020603050405020304" pitchFamily="18" charset="0"/>
                <a:cs typeface="Arial" panose="020B0604020202020204" pitchFamily="34" charset="0"/>
              </a:rPr>
              <a:t>dd.mm.åååå</a:t>
            </a:r>
            <a:endParaRPr lang="da-DK" sz="16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ts val="1600"/>
              </a:lnSpc>
              <a:buFont typeface="Symbol" panose="05050102010706020507" pitchFamily="18" charset="2"/>
              <a:buChar char=""/>
            </a:pPr>
            <a:r>
              <a:rPr lang="da-DK" sz="1600" dirty="0" err="1">
                <a:effectLst/>
                <a:latin typeface="Arial" panose="020B0604020202020204" pitchFamily="34" charset="0"/>
                <a:ea typeface="Times New Roman" panose="02020603050405020304" pitchFamily="18" charset="0"/>
                <a:cs typeface="Arial" panose="020B0604020202020204" pitchFamily="34" charset="0"/>
              </a:rPr>
              <a:t>ddmmåååå</a:t>
            </a:r>
            <a:endParaRPr lang="da-DK" sz="16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ts val="1600"/>
              </a:lnSpc>
              <a:buFont typeface="Symbol" panose="05050102010706020507" pitchFamily="18" charset="2"/>
              <a:buChar char=""/>
            </a:pPr>
            <a:r>
              <a:rPr lang="da-DK" sz="1600" dirty="0" err="1">
                <a:effectLst/>
                <a:latin typeface="Arial" panose="020B0604020202020204" pitchFamily="34" charset="0"/>
                <a:ea typeface="Times New Roman" panose="02020603050405020304" pitchFamily="18" charset="0"/>
                <a:cs typeface="Arial" panose="020B0604020202020204" pitchFamily="34" charset="0"/>
              </a:rPr>
              <a:t>Ddmmåå</a:t>
            </a:r>
            <a:endParaRPr lang="da-DK" sz="16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ts val="1600"/>
              </a:lnSpc>
              <a:buFont typeface="Symbol" panose="05050102010706020507" pitchFamily="18" charset="2"/>
              <a:buChar char=""/>
            </a:pPr>
            <a:endParaRPr lang="da-DK" sz="16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ts val="1600"/>
              </a:lnSpc>
              <a:buFont typeface="Symbol" panose="05050102010706020507" pitchFamily="18" charset="2"/>
              <a:buChar char=""/>
            </a:pPr>
            <a:endParaRPr lang="da-DK" sz="16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ts val="1600"/>
              </a:lnSpc>
              <a:buFont typeface="Symbol" panose="05050102010706020507" pitchFamily="18" charset="2"/>
              <a:buChar char=""/>
            </a:pPr>
            <a:endParaRPr lang="da-DK" sz="1600" dirty="0">
              <a:latin typeface="Arial" panose="020B0604020202020204" pitchFamily="34" charset="0"/>
              <a:ea typeface="Times New Roman" panose="02020603050405020304" pitchFamily="18" charset="0"/>
              <a:cs typeface="Arial" panose="020B0604020202020204" pitchFamily="34" charset="0"/>
            </a:endParaRPr>
          </a:p>
          <a:p>
            <a:pPr marL="342900" indent="-342900">
              <a:lnSpc>
                <a:spcPts val="1600"/>
              </a:lnSpc>
              <a:buFont typeface="Symbol" panose="05050102010706020507" pitchFamily="18" charset="2"/>
              <a:buChar char=""/>
            </a:pPr>
            <a:r>
              <a:rPr lang="da-DK" sz="1600" dirty="0">
                <a:effectLst/>
                <a:latin typeface="Arial" panose="020B0604020202020204" pitchFamily="34" charset="0"/>
                <a:ea typeface="Times New Roman" panose="02020603050405020304" pitchFamily="18" charset="0"/>
                <a:cs typeface="Arial" panose="020B0604020202020204" pitchFamily="34" charset="0"/>
              </a:rPr>
              <a:t>Hvis man ønsker at indsætte dagsdato, kan man skrive '</a:t>
            </a:r>
            <a:r>
              <a:rPr lang="da-DK" sz="1600" dirty="0" err="1">
                <a:effectLst/>
                <a:latin typeface="Arial" panose="020B0604020202020204" pitchFamily="34" charset="0"/>
                <a:ea typeface="Times New Roman" panose="02020603050405020304" pitchFamily="18" charset="0"/>
                <a:cs typeface="Arial" panose="020B0604020202020204" pitchFamily="34" charset="0"/>
              </a:rPr>
              <a:t>dd</a:t>
            </a:r>
            <a:r>
              <a:rPr lang="da-DK" sz="1600" dirty="0">
                <a:effectLst/>
                <a:latin typeface="Arial" panose="020B0604020202020204" pitchFamily="34" charset="0"/>
                <a:ea typeface="Times New Roman" panose="02020603050405020304" pitchFamily="18" charset="0"/>
                <a:cs typeface="Arial" panose="020B0604020202020204" pitchFamily="34" charset="0"/>
              </a:rPr>
              <a:t>' i datofeltet. Så vil dagsdato blive indsat i feltet.</a:t>
            </a:r>
          </a:p>
          <a:p>
            <a:pPr marL="0" lvl="0" indent="0">
              <a:lnSpc>
                <a:spcPts val="1600"/>
              </a:lnSpc>
              <a:buNone/>
            </a:pPr>
            <a:endParaRPr lang="da-DK" sz="1800" dirty="0">
              <a:effectLst/>
              <a:latin typeface="Source Sans Pro" panose="020B0503030403020204" pitchFamily="34" charset="0"/>
              <a:ea typeface="Times New Roman" panose="02020603050405020304" pitchFamily="18" charset="0"/>
              <a:cs typeface="Times New Roman" panose="02020603050405020304" pitchFamily="18" charset="0"/>
            </a:endParaRPr>
          </a:p>
          <a:p>
            <a:pPr marL="0" indent="0">
              <a:buNone/>
            </a:pPr>
            <a:endParaRPr lang="da-DK" dirty="0"/>
          </a:p>
        </p:txBody>
      </p:sp>
      <p:pic>
        <p:nvPicPr>
          <p:cNvPr id="4" name="Billede 3">
            <a:extLst>
              <a:ext uri="{FF2B5EF4-FFF2-40B4-BE49-F238E27FC236}">
                <a16:creationId xmlns:a16="http://schemas.microsoft.com/office/drawing/2014/main" id="{E012474F-2887-C04A-C7B7-D6E07F112FFE}"/>
              </a:ext>
            </a:extLst>
          </p:cNvPr>
          <p:cNvPicPr>
            <a:picLocks noChangeAspect="1"/>
          </p:cNvPicPr>
          <p:nvPr/>
        </p:nvPicPr>
        <p:blipFill>
          <a:blip r:embed="rId2"/>
          <a:stretch>
            <a:fillRect/>
          </a:stretch>
        </p:blipFill>
        <p:spPr>
          <a:xfrm>
            <a:off x="4037224" y="2838873"/>
            <a:ext cx="5760085" cy="452120"/>
          </a:xfrm>
          <a:prstGeom prst="rect">
            <a:avLst/>
          </a:prstGeom>
        </p:spPr>
      </p:pic>
      <p:pic>
        <p:nvPicPr>
          <p:cNvPr id="5" name="Billede 4">
            <a:extLst>
              <a:ext uri="{FF2B5EF4-FFF2-40B4-BE49-F238E27FC236}">
                <a16:creationId xmlns:a16="http://schemas.microsoft.com/office/drawing/2014/main" id="{96537B78-F0CE-F28A-CF62-AFCD03AED66B}"/>
              </a:ext>
            </a:extLst>
          </p:cNvPr>
          <p:cNvPicPr>
            <a:picLocks noChangeAspect="1"/>
          </p:cNvPicPr>
          <p:nvPr/>
        </p:nvPicPr>
        <p:blipFill>
          <a:blip r:embed="rId3"/>
          <a:stretch>
            <a:fillRect/>
          </a:stretch>
        </p:blipFill>
        <p:spPr>
          <a:xfrm>
            <a:off x="4037223" y="3694112"/>
            <a:ext cx="5760085" cy="533400"/>
          </a:xfrm>
          <a:prstGeom prst="rect">
            <a:avLst/>
          </a:prstGeom>
        </p:spPr>
      </p:pic>
      <p:sp>
        <p:nvSpPr>
          <p:cNvPr id="6" name="Ellipse 5">
            <a:extLst>
              <a:ext uri="{FF2B5EF4-FFF2-40B4-BE49-F238E27FC236}">
                <a16:creationId xmlns:a16="http://schemas.microsoft.com/office/drawing/2014/main" id="{BAFE2648-4849-9875-0EB6-EEF4C42EA306}"/>
              </a:ext>
            </a:extLst>
          </p:cNvPr>
          <p:cNvSpPr/>
          <p:nvPr/>
        </p:nvSpPr>
        <p:spPr>
          <a:xfrm>
            <a:off x="9071187" y="3767137"/>
            <a:ext cx="467360" cy="387350"/>
          </a:xfrm>
          <a:prstGeom prst="ellipse">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a-DK"/>
          </a:p>
        </p:txBody>
      </p:sp>
      <p:sp>
        <p:nvSpPr>
          <p:cNvPr id="7" name="Ellipse 6">
            <a:extLst>
              <a:ext uri="{FF2B5EF4-FFF2-40B4-BE49-F238E27FC236}">
                <a16:creationId xmlns:a16="http://schemas.microsoft.com/office/drawing/2014/main" id="{A368C682-DAED-1392-F22D-0EEA3614B605}"/>
              </a:ext>
            </a:extLst>
          </p:cNvPr>
          <p:cNvSpPr/>
          <p:nvPr/>
        </p:nvSpPr>
        <p:spPr>
          <a:xfrm>
            <a:off x="4037223" y="3821747"/>
            <a:ext cx="782320" cy="335915"/>
          </a:xfrm>
          <a:prstGeom prst="ellipse">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a-DK"/>
          </a:p>
        </p:txBody>
      </p:sp>
      <p:sp>
        <p:nvSpPr>
          <p:cNvPr id="8" name="Tekstfelt 4">
            <a:extLst>
              <a:ext uri="{FF2B5EF4-FFF2-40B4-BE49-F238E27FC236}">
                <a16:creationId xmlns:a16="http://schemas.microsoft.com/office/drawing/2014/main" id="{1055E5FB-AA90-2232-1950-7DE2768860B4}"/>
              </a:ext>
            </a:extLst>
          </p:cNvPr>
          <p:cNvSpPr txBox="1"/>
          <p:nvPr/>
        </p:nvSpPr>
        <p:spPr>
          <a:xfrm>
            <a:off x="7422832" y="3345867"/>
            <a:ext cx="1308735" cy="29972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600"/>
              </a:lnSpc>
              <a:spcAft>
                <a:spcPts val="1200"/>
              </a:spcAft>
            </a:pPr>
            <a:r>
              <a:rPr lang="da-DK" sz="1100">
                <a:effectLst/>
                <a:latin typeface="Source Sans Pro" panose="020B0503030403020204" pitchFamily="34" charset="0"/>
                <a:ea typeface="Times New Roman" panose="02020603050405020304" pitchFamily="18" charset="0"/>
                <a:cs typeface="Times New Roman" panose="02020603050405020304" pitchFamily="18" charset="0"/>
              </a:rPr>
              <a:t>Kalenderfunktion</a:t>
            </a:r>
          </a:p>
        </p:txBody>
      </p:sp>
      <p:cxnSp>
        <p:nvCxnSpPr>
          <p:cNvPr id="10" name="Lige pilforbindelse 9">
            <a:extLst>
              <a:ext uri="{FF2B5EF4-FFF2-40B4-BE49-F238E27FC236}">
                <a16:creationId xmlns:a16="http://schemas.microsoft.com/office/drawing/2014/main" id="{FF4A08D1-BD8F-9612-2E85-F2F1906052F6}"/>
              </a:ext>
            </a:extLst>
          </p:cNvPr>
          <p:cNvCxnSpPr/>
          <p:nvPr/>
        </p:nvCxnSpPr>
        <p:spPr>
          <a:xfrm>
            <a:off x="8288867" y="3669850"/>
            <a:ext cx="782320" cy="1460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07063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B5B127-924E-1372-1EE9-B179DF1810A6}"/>
              </a:ext>
            </a:extLst>
          </p:cNvPr>
          <p:cNvSpPr>
            <a:spLocks noGrp="1"/>
          </p:cNvSpPr>
          <p:nvPr>
            <p:ph type="title"/>
          </p:nvPr>
        </p:nvSpPr>
        <p:spPr/>
        <p:txBody>
          <a:bodyPr/>
          <a:lstStyle/>
          <a:p>
            <a:r>
              <a:rPr lang="da-DK" sz="4400" kern="0" dirty="0">
                <a:effectLst/>
                <a:latin typeface="Arial" panose="020B0604020202020204" pitchFamily="34" charset="0"/>
                <a:cs typeface="Arial" panose="020B0604020202020204" pitchFamily="34" charset="0"/>
              </a:rPr>
              <a:t>Generelt om indberetning i KIP</a:t>
            </a:r>
            <a:endParaRPr lang="da-DK" dirty="0">
              <a:latin typeface="Arial" panose="020B0604020202020204" pitchFamily="34" charset="0"/>
              <a:cs typeface="Arial" panose="020B0604020202020204" pitchFamily="34" charset="0"/>
            </a:endParaRPr>
          </a:p>
        </p:txBody>
      </p:sp>
      <p:sp>
        <p:nvSpPr>
          <p:cNvPr id="3" name="Pladsholder til indhold 2">
            <a:extLst>
              <a:ext uri="{FF2B5EF4-FFF2-40B4-BE49-F238E27FC236}">
                <a16:creationId xmlns:a16="http://schemas.microsoft.com/office/drawing/2014/main" id="{F97806C0-798E-3365-7634-C1A659A526DA}"/>
              </a:ext>
            </a:extLst>
          </p:cNvPr>
          <p:cNvSpPr>
            <a:spLocks noGrp="1"/>
          </p:cNvSpPr>
          <p:nvPr>
            <p:ph idx="1"/>
          </p:nvPr>
        </p:nvSpPr>
        <p:spPr/>
        <p:txBody>
          <a:bodyPr/>
          <a:lstStyle/>
          <a:p>
            <a:pPr marL="0" indent="0">
              <a:buNone/>
            </a:pPr>
            <a:r>
              <a:rPr lang="da-DK" sz="2000" b="1" dirty="0">
                <a:effectLst/>
                <a:latin typeface="Arial" panose="020B0604020202020204" pitchFamily="34" charset="0"/>
                <a:cs typeface="Arial" panose="020B0604020202020204" pitchFamily="34" charset="0"/>
              </a:rPr>
              <a:t>Hjælpetekster</a:t>
            </a:r>
          </a:p>
          <a:p>
            <a:r>
              <a:rPr lang="da-DK" sz="1800" dirty="0">
                <a:effectLst/>
                <a:latin typeface="Arial" panose="020B0604020202020204" pitchFamily="34" charset="0"/>
                <a:ea typeface="Times New Roman" panose="02020603050405020304" pitchFamily="18" charset="0"/>
                <a:cs typeface="Arial" panose="020B0604020202020204" pitchFamily="34" charset="0"/>
              </a:rPr>
              <a:t>I KIP kan der være angivet hjælpetekster til de forskellige felter. Hvis der er en hjælpetekst, vil der være angivet et spørgsmålstegn som man kan klikke på.</a:t>
            </a:r>
          </a:p>
          <a:p>
            <a:endParaRPr lang="da-DK" dirty="0"/>
          </a:p>
        </p:txBody>
      </p:sp>
      <p:pic>
        <p:nvPicPr>
          <p:cNvPr id="4" name="Billede 3">
            <a:extLst>
              <a:ext uri="{FF2B5EF4-FFF2-40B4-BE49-F238E27FC236}">
                <a16:creationId xmlns:a16="http://schemas.microsoft.com/office/drawing/2014/main" id="{7AEC946C-B9E7-7728-2432-EE8924DED3F6}"/>
              </a:ext>
            </a:extLst>
          </p:cNvPr>
          <p:cNvPicPr>
            <a:picLocks noChangeAspect="1"/>
          </p:cNvPicPr>
          <p:nvPr/>
        </p:nvPicPr>
        <p:blipFill>
          <a:blip r:embed="rId2"/>
          <a:stretch>
            <a:fillRect/>
          </a:stretch>
        </p:blipFill>
        <p:spPr>
          <a:xfrm>
            <a:off x="989675" y="2956242"/>
            <a:ext cx="7986367" cy="1310958"/>
          </a:xfrm>
          <a:prstGeom prst="rect">
            <a:avLst/>
          </a:prstGeom>
        </p:spPr>
      </p:pic>
      <p:sp>
        <p:nvSpPr>
          <p:cNvPr id="5" name="Ellipse 4">
            <a:extLst>
              <a:ext uri="{FF2B5EF4-FFF2-40B4-BE49-F238E27FC236}">
                <a16:creationId xmlns:a16="http://schemas.microsoft.com/office/drawing/2014/main" id="{243599A1-8F05-BFDE-D2A6-87F818998AD6}"/>
              </a:ext>
            </a:extLst>
          </p:cNvPr>
          <p:cNvSpPr/>
          <p:nvPr/>
        </p:nvSpPr>
        <p:spPr>
          <a:xfrm>
            <a:off x="8571653" y="3108325"/>
            <a:ext cx="467360" cy="387350"/>
          </a:xfrm>
          <a:prstGeom prst="ellipse">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a-DK"/>
          </a:p>
        </p:txBody>
      </p:sp>
      <p:sp>
        <p:nvSpPr>
          <p:cNvPr id="6" name="Tekstfelt 4">
            <a:extLst>
              <a:ext uri="{FF2B5EF4-FFF2-40B4-BE49-F238E27FC236}">
                <a16:creationId xmlns:a16="http://schemas.microsoft.com/office/drawing/2014/main" id="{291E41E2-D978-E7BC-CC6D-B59331D3C54D}"/>
              </a:ext>
            </a:extLst>
          </p:cNvPr>
          <p:cNvSpPr txBox="1"/>
          <p:nvPr/>
        </p:nvSpPr>
        <p:spPr>
          <a:xfrm>
            <a:off x="9396888" y="3720253"/>
            <a:ext cx="1536065" cy="49720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600"/>
              </a:lnSpc>
              <a:spcAft>
                <a:spcPts val="1200"/>
              </a:spcAft>
            </a:pPr>
            <a:r>
              <a:rPr lang="da-DK" sz="1100">
                <a:effectLst/>
                <a:latin typeface="Source Sans Pro" panose="020B0503030403020204" pitchFamily="34" charset="0"/>
                <a:ea typeface="Times New Roman" panose="02020603050405020304" pitchFamily="18" charset="0"/>
                <a:cs typeface="Times New Roman" panose="02020603050405020304" pitchFamily="18" charset="0"/>
              </a:rPr>
              <a:t>Klik på ? for at få vist hjælpeteksten</a:t>
            </a:r>
          </a:p>
        </p:txBody>
      </p:sp>
      <p:cxnSp>
        <p:nvCxnSpPr>
          <p:cNvPr id="7" name="Lige pilforbindelse 6">
            <a:extLst>
              <a:ext uri="{FF2B5EF4-FFF2-40B4-BE49-F238E27FC236}">
                <a16:creationId xmlns:a16="http://schemas.microsoft.com/office/drawing/2014/main" id="{BC4DEAB1-ECA7-D956-AFE0-C1591F59B068}"/>
              </a:ext>
            </a:extLst>
          </p:cNvPr>
          <p:cNvCxnSpPr>
            <a:cxnSpLocks/>
          </p:cNvCxnSpPr>
          <p:nvPr/>
        </p:nvCxnSpPr>
        <p:spPr>
          <a:xfrm flipH="1" flipV="1">
            <a:off x="9039013" y="3429000"/>
            <a:ext cx="822537" cy="22965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24758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A7C3D6-4A0A-043C-106D-8441CC0C2656}"/>
              </a:ext>
            </a:extLst>
          </p:cNvPr>
          <p:cNvSpPr>
            <a:spLocks noGrp="1"/>
          </p:cNvSpPr>
          <p:nvPr>
            <p:ph type="title"/>
          </p:nvPr>
        </p:nvSpPr>
        <p:spPr/>
        <p:txBody>
          <a:bodyPr/>
          <a:lstStyle/>
          <a:p>
            <a:r>
              <a:rPr lang="da-DK" sz="4400" kern="0" dirty="0">
                <a:effectLst/>
                <a:latin typeface="Arial" panose="020B0604020202020204" pitchFamily="34" charset="0"/>
                <a:cs typeface="Arial" panose="020B0604020202020204" pitchFamily="34" charset="0"/>
              </a:rPr>
              <a:t>Generelt om indberetning i KIP</a:t>
            </a:r>
            <a:endParaRPr lang="da-DK" dirty="0">
              <a:latin typeface="Arial" panose="020B0604020202020204" pitchFamily="34" charset="0"/>
              <a:cs typeface="Arial" panose="020B0604020202020204" pitchFamily="34" charset="0"/>
            </a:endParaRPr>
          </a:p>
        </p:txBody>
      </p:sp>
      <p:sp>
        <p:nvSpPr>
          <p:cNvPr id="3" name="Pladsholder til indhold 2">
            <a:extLst>
              <a:ext uri="{FF2B5EF4-FFF2-40B4-BE49-F238E27FC236}">
                <a16:creationId xmlns:a16="http://schemas.microsoft.com/office/drawing/2014/main" id="{A365ECD5-4761-423E-40C0-6CC60DA8AE03}"/>
              </a:ext>
            </a:extLst>
          </p:cNvPr>
          <p:cNvSpPr>
            <a:spLocks noGrp="1"/>
          </p:cNvSpPr>
          <p:nvPr>
            <p:ph idx="1"/>
          </p:nvPr>
        </p:nvSpPr>
        <p:spPr/>
        <p:txBody>
          <a:bodyPr/>
          <a:lstStyle/>
          <a:p>
            <a:pPr marL="0" indent="0">
              <a:lnSpc>
                <a:spcPts val="1700"/>
              </a:lnSpc>
              <a:spcBef>
                <a:spcPts val="1200"/>
              </a:spcBef>
              <a:spcAft>
                <a:spcPts val="300"/>
              </a:spcAft>
              <a:buNone/>
            </a:pPr>
            <a:r>
              <a:rPr lang="da-DK" sz="1800" b="1" dirty="0">
                <a:effectLst/>
                <a:latin typeface="Arial" panose="020B0604020202020204" pitchFamily="34" charset="0"/>
                <a:ea typeface="Source Sans Pro Semibold" panose="020B0603030403020204" pitchFamily="34" charset="0"/>
                <a:cs typeface="Arial" panose="020B0604020202020204" pitchFamily="34" charset="0"/>
              </a:rPr>
              <a:t>Afslutning af skema</a:t>
            </a:r>
          </a:p>
          <a:p>
            <a:pPr marL="342900" lvl="0" indent="-342900">
              <a:lnSpc>
                <a:spcPts val="1600"/>
              </a:lnSpc>
              <a:spcBef>
                <a:spcPts val="1200"/>
              </a:spcBef>
              <a:buFont typeface="Symbol" panose="05050102010706020507" pitchFamily="18" charset="2"/>
              <a:buChar char=""/>
            </a:pPr>
            <a:r>
              <a:rPr lang="da-DK" sz="1800" dirty="0">
                <a:effectLst/>
                <a:latin typeface="Arial" panose="020B0604020202020204" pitchFamily="34" charset="0"/>
                <a:ea typeface="Times New Roman" panose="02020603050405020304" pitchFamily="18" charset="0"/>
                <a:cs typeface="Arial" panose="020B0604020202020204" pitchFamily="34" charset="0"/>
              </a:rPr>
              <a:t>Når et skema er oprettet og udfyldt, har man følgende valgmuligheder (se billede nedenfor). </a:t>
            </a:r>
          </a:p>
          <a:p>
            <a:pPr marL="742950" lvl="1" indent="-285750">
              <a:lnSpc>
                <a:spcPts val="1600"/>
              </a:lnSpc>
              <a:buFont typeface="Courier New" panose="02070309020205020404" pitchFamily="49" charset="0"/>
              <a:buChar char="o"/>
            </a:pPr>
            <a:r>
              <a:rPr lang="da-DK" sz="1800" dirty="0">
                <a:effectLst/>
                <a:latin typeface="Arial" panose="020B0604020202020204" pitchFamily="34" charset="0"/>
                <a:ea typeface="Times New Roman" panose="02020603050405020304" pitchFamily="18" charset="0"/>
                <a:cs typeface="Arial" panose="020B0604020202020204" pitchFamily="34" charset="0"/>
              </a:rPr>
              <a:t>”Gem og send”: Skemaet kan ikke efterfølgende redigeres</a:t>
            </a:r>
          </a:p>
          <a:p>
            <a:pPr marL="742950" lvl="1" indent="-285750">
              <a:lnSpc>
                <a:spcPts val="1600"/>
              </a:lnSpc>
              <a:buFont typeface="Courier New" panose="02070309020205020404" pitchFamily="49" charset="0"/>
              <a:buChar char="o"/>
            </a:pPr>
            <a:r>
              <a:rPr lang="da-DK" sz="1800" dirty="0">
                <a:effectLst/>
                <a:latin typeface="Arial" panose="020B0604020202020204" pitchFamily="34" charset="0"/>
                <a:ea typeface="Times New Roman" panose="02020603050405020304" pitchFamily="18" charset="0"/>
                <a:cs typeface="Arial" panose="020B0604020202020204" pitchFamily="34" charset="0"/>
              </a:rPr>
              <a:t>”Gem som kladde”: Skemaet kan genåbnes og redigeres</a:t>
            </a:r>
          </a:p>
          <a:p>
            <a:pPr marL="742950" lvl="1" indent="-285750">
              <a:lnSpc>
                <a:spcPts val="1600"/>
              </a:lnSpc>
              <a:buFont typeface="Courier New" panose="02070309020205020404" pitchFamily="49" charset="0"/>
              <a:buChar char="o"/>
            </a:pPr>
            <a:r>
              <a:rPr lang="da-DK" sz="1800" dirty="0">
                <a:effectLst/>
                <a:latin typeface="Arial" panose="020B0604020202020204" pitchFamily="34" charset="0"/>
                <a:ea typeface="Times New Roman" panose="02020603050405020304" pitchFamily="18" charset="0"/>
                <a:cs typeface="Arial" panose="020B0604020202020204" pitchFamily="34" charset="0"/>
              </a:rPr>
              <a:t>”Slet”: Skemaet slettes</a:t>
            </a:r>
          </a:p>
          <a:p>
            <a:pPr marL="742950" lvl="1" indent="-285750">
              <a:lnSpc>
                <a:spcPts val="1600"/>
              </a:lnSpc>
              <a:spcAft>
                <a:spcPts val="1200"/>
              </a:spcAft>
              <a:buFont typeface="Courier New" panose="02070309020205020404" pitchFamily="49" charset="0"/>
              <a:buChar char="o"/>
            </a:pPr>
            <a:r>
              <a:rPr lang="da-DK" sz="1800" dirty="0">
                <a:effectLst/>
                <a:latin typeface="Arial" panose="020B0604020202020204" pitchFamily="34" charset="0"/>
                <a:ea typeface="Times New Roman" panose="02020603050405020304" pitchFamily="18" charset="0"/>
                <a:cs typeface="Arial" panose="020B0604020202020204" pitchFamily="34" charset="0"/>
              </a:rPr>
              <a:t>”Annuller”: Skemaet lukkes og indtastede oplysninger </a:t>
            </a:r>
            <a:r>
              <a:rPr lang="da-DK" sz="1800" b="1" dirty="0">
                <a:effectLst/>
                <a:latin typeface="Arial" panose="020B0604020202020204" pitchFamily="34" charset="0"/>
                <a:ea typeface="Times New Roman" panose="02020603050405020304" pitchFamily="18" charset="0"/>
                <a:cs typeface="Arial" panose="020B0604020202020204" pitchFamily="34" charset="0"/>
              </a:rPr>
              <a:t>gemmes ikke</a:t>
            </a:r>
            <a:endParaRPr lang="da-DK" sz="1800" dirty="0">
              <a:effectLst/>
              <a:latin typeface="Arial" panose="020B0604020202020204" pitchFamily="34" charset="0"/>
              <a:ea typeface="Times New Roman" panose="02020603050405020304" pitchFamily="18" charset="0"/>
              <a:cs typeface="Arial" panose="020B0604020202020204" pitchFamily="34" charset="0"/>
            </a:endParaRPr>
          </a:p>
          <a:p>
            <a:endParaRPr lang="da-DK" dirty="0">
              <a:latin typeface="Arial" panose="020B0604020202020204" pitchFamily="34" charset="0"/>
              <a:cs typeface="Arial" panose="020B0604020202020204" pitchFamily="34" charset="0"/>
            </a:endParaRPr>
          </a:p>
          <a:p>
            <a:endParaRPr lang="da-DK" dirty="0">
              <a:latin typeface="Arial" panose="020B0604020202020204" pitchFamily="34" charset="0"/>
              <a:cs typeface="Arial" panose="020B0604020202020204" pitchFamily="34" charset="0"/>
            </a:endParaRPr>
          </a:p>
          <a:p>
            <a:endParaRPr lang="da-DK" dirty="0">
              <a:latin typeface="Arial" panose="020B0604020202020204" pitchFamily="34" charset="0"/>
              <a:cs typeface="Arial" panose="020B0604020202020204" pitchFamily="34" charset="0"/>
            </a:endParaRPr>
          </a:p>
          <a:p>
            <a:r>
              <a:rPr lang="da-DK" sz="1800" b="1" dirty="0">
                <a:effectLst/>
                <a:latin typeface="Arial" panose="020B0604020202020204" pitchFamily="34" charset="0"/>
                <a:ea typeface="Times New Roman" panose="02020603050405020304" pitchFamily="18" charset="0"/>
                <a:cs typeface="Arial" panose="020B0604020202020204" pitchFamily="34" charset="0"/>
              </a:rPr>
              <a:t>Alle skemaer skal gemmes og sendes enkeltvist</a:t>
            </a:r>
            <a:r>
              <a:rPr lang="da-DK" sz="1800" dirty="0">
                <a:effectLst/>
                <a:latin typeface="Arial" panose="020B0604020202020204" pitchFamily="34" charset="0"/>
                <a:ea typeface="Times New Roman" panose="02020603050405020304" pitchFamily="18" charset="0"/>
                <a:cs typeface="Arial" panose="020B0604020202020204" pitchFamily="34" charset="0"/>
              </a:rPr>
              <a:t>. Data i et skema er først registreret i databasen, når skemaet er gemt og sendt. Skemaerne kan gemmes og sendes i vilkårlig rækkefølge.</a:t>
            </a:r>
          </a:p>
          <a:p>
            <a:endParaRPr lang="da-DK" dirty="0"/>
          </a:p>
        </p:txBody>
      </p:sp>
      <p:pic>
        <p:nvPicPr>
          <p:cNvPr id="4" name="Billede 3">
            <a:extLst>
              <a:ext uri="{FF2B5EF4-FFF2-40B4-BE49-F238E27FC236}">
                <a16:creationId xmlns:a16="http://schemas.microsoft.com/office/drawing/2014/main" id="{D69F6052-5AEC-610D-A132-FC28D93701F3}"/>
              </a:ext>
            </a:extLst>
          </p:cNvPr>
          <p:cNvPicPr>
            <a:picLocks noChangeAspect="1"/>
          </p:cNvPicPr>
          <p:nvPr/>
        </p:nvPicPr>
        <p:blipFill>
          <a:blip r:embed="rId2"/>
          <a:stretch>
            <a:fillRect/>
          </a:stretch>
        </p:blipFill>
        <p:spPr>
          <a:xfrm>
            <a:off x="1803400" y="3755761"/>
            <a:ext cx="6998826" cy="1068889"/>
          </a:xfrm>
          <a:prstGeom prst="rect">
            <a:avLst/>
          </a:prstGeom>
          <a:ln>
            <a:solidFill>
              <a:schemeClr val="tx1"/>
            </a:solidFill>
          </a:ln>
        </p:spPr>
      </p:pic>
    </p:spTree>
    <p:extLst>
      <p:ext uri="{BB962C8B-B14F-4D97-AF65-F5344CB8AC3E}">
        <p14:creationId xmlns:p14="http://schemas.microsoft.com/office/powerpoint/2010/main" val="1817404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3D4413-7435-571C-C219-F0034F0EB6AE}"/>
              </a:ext>
            </a:extLst>
          </p:cNvPr>
          <p:cNvSpPr>
            <a:spLocks noGrp="1"/>
          </p:cNvSpPr>
          <p:nvPr>
            <p:ph type="title"/>
          </p:nvPr>
        </p:nvSpPr>
        <p:spPr>
          <a:xfrm>
            <a:off x="838200" y="365125"/>
            <a:ext cx="10515600" cy="930275"/>
          </a:xfrm>
        </p:spPr>
        <p:txBody>
          <a:bodyPr/>
          <a:lstStyle/>
          <a:p>
            <a:r>
              <a:rPr lang="da-DK" dirty="0">
                <a:latin typeface="Arial" panose="020B0604020202020204" pitchFamily="34" charset="0"/>
                <a:ea typeface="Source Sans Pro Semibold" panose="020B0603030403020204" pitchFamily="34" charset="0"/>
                <a:cs typeface="Arial" panose="020B0604020202020204" pitchFamily="34" charset="0"/>
              </a:rPr>
              <a:t>Oprettelse af forløb </a:t>
            </a:r>
          </a:p>
        </p:txBody>
      </p:sp>
      <p:sp>
        <p:nvSpPr>
          <p:cNvPr id="3" name="Pladsholder til indhold 2">
            <a:extLst>
              <a:ext uri="{FF2B5EF4-FFF2-40B4-BE49-F238E27FC236}">
                <a16:creationId xmlns:a16="http://schemas.microsoft.com/office/drawing/2014/main" id="{E3F059D8-5327-46E1-1F06-3B26C92E5623}"/>
              </a:ext>
            </a:extLst>
          </p:cNvPr>
          <p:cNvSpPr>
            <a:spLocks noGrp="1"/>
          </p:cNvSpPr>
          <p:nvPr>
            <p:ph idx="1"/>
          </p:nvPr>
        </p:nvSpPr>
        <p:spPr>
          <a:xfrm>
            <a:off x="838200" y="1143000"/>
            <a:ext cx="10515600" cy="5033963"/>
          </a:xfrm>
        </p:spPr>
        <p:txBody>
          <a:bodyPr/>
          <a:lstStyle/>
          <a:p>
            <a:pPr marL="0" indent="0">
              <a:buNone/>
            </a:pPr>
            <a:r>
              <a:rPr lang="da-DK" dirty="0">
                <a:latin typeface="Arial" panose="020B0604020202020204" pitchFamily="34" charset="0"/>
                <a:ea typeface="Source Sans Pro" panose="020B0503030403020204" pitchFamily="34" charset="0"/>
                <a:cs typeface="Arial" panose="020B0604020202020204" pitchFamily="34" charset="0"/>
              </a:rPr>
              <a:t>Log in med brugernavn og adgangskode  - </a:t>
            </a:r>
            <a:r>
              <a:rPr lang="da-DK" sz="1600" dirty="0">
                <a:latin typeface="Arial" panose="020B0604020202020204" pitchFamily="34" charset="0"/>
                <a:ea typeface="Source Sans Pro" panose="020B0503030403020204" pitchFamily="34" charset="0"/>
                <a:cs typeface="Arial" panose="020B0604020202020204" pitchFamily="34" charset="0"/>
              </a:rPr>
              <a:t>(Bliver udsendt en uge før åbning i KIP) </a:t>
            </a:r>
          </a:p>
          <a:p>
            <a:pPr lvl="1"/>
            <a:r>
              <a:rPr lang="da-DK" sz="1600" dirty="0">
                <a:latin typeface="Arial" panose="020B0604020202020204" pitchFamily="34" charset="0"/>
                <a:ea typeface="Source Sans Pro" panose="020B0503030403020204" pitchFamily="34" charset="0"/>
                <a:cs typeface="Arial" panose="020B0604020202020204" pitchFamily="34" charset="0"/>
              </a:rPr>
              <a:t>Efter login skal klinikeren vælge, hvilken afdeling (SOR-kode) der indberettes fra. Valget her betyder, at den efterfølgende indberetning om en given patient bliver lavet på denne afdeling. </a:t>
            </a:r>
            <a:br>
              <a:rPr lang="da-DK" sz="1600" dirty="0">
                <a:latin typeface="Arial" panose="020B0604020202020204" pitchFamily="34" charset="0"/>
                <a:ea typeface="Source Sans Pro" panose="020B0503030403020204" pitchFamily="34" charset="0"/>
                <a:cs typeface="Arial" panose="020B0604020202020204" pitchFamily="34" charset="0"/>
              </a:rPr>
            </a:br>
            <a:br>
              <a:rPr lang="da-DK" sz="1600" dirty="0">
                <a:latin typeface="Arial" panose="020B0604020202020204" pitchFamily="34" charset="0"/>
                <a:ea typeface="Source Sans Pro" panose="020B0503030403020204" pitchFamily="34" charset="0"/>
                <a:cs typeface="Arial" panose="020B0604020202020204" pitchFamily="34" charset="0"/>
              </a:rPr>
            </a:br>
            <a:r>
              <a:rPr lang="da-DK" sz="1600" dirty="0">
                <a:latin typeface="Arial" panose="020B0604020202020204" pitchFamily="34" charset="0"/>
                <a:ea typeface="Source Sans Pro" panose="020B0503030403020204" pitchFamily="34" charset="0"/>
                <a:cs typeface="Arial" panose="020B0604020202020204" pitchFamily="34" charset="0"/>
              </a:rPr>
              <a:t>Den valgte afdeling vil fremgå af den øverste bjælke, så klinikeren hele tiden kan se, hvilken afdeling der indberettes fra. KIP vil huske, hvilken afdeling der er valgt, indtil klinikeren beslutter sig for at skifte til en anden afdeling på forsiden.</a:t>
            </a:r>
          </a:p>
          <a:p>
            <a:pPr marL="457200" lvl="1" indent="0">
              <a:buNone/>
            </a:pPr>
            <a:endParaRPr lang="da-DK" dirty="0"/>
          </a:p>
          <a:p>
            <a:endParaRPr lang="da-DK" dirty="0"/>
          </a:p>
        </p:txBody>
      </p:sp>
      <p:pic>
        <p:nvPicPr>
          <p:cNvPr id="9" name="Billede 8">
            <a:extLst>
              <a:ext uri="{FF2B5EF4-FFF2-40B4-BE49-F238E27FC236}">
                <a16:creationId xmlns:a16="http://schemas.microsoft.com/office/drawing/2014/main" id="{AF9448A0-E7C0-12A2-6051-0386AB2DA3E0}"/>
              </a:ext>
            </a:extLst>
          </p:cNvPr>
          <p:cNvPicPr>
            <a:picLocks noChangeAspect="1"/>
          </p:cNvPicPr>
          <p:nvPr/>
        </p:nvPicPr>
        <p:blipFill>
          <a:blip r:embed="rId2"/>
          <a:stretch>
            <a:fillRect/>
          </a:stretch>
        </p:blipFill>
        <p:spPr>
          <a:xfrm>
            <a:off x="1624224" y="3285066"/>
            <a:ext cx="8555196" cy="2429933"/>
          </a:xfrm>
          <a:prstGeom prst="rect">
            <a:avLst/>
          </a:prstGeom>
        </p:spPr>
      </p:pic>
      <p:sp>
        <p:nvSpPr>
          <p:cNvPr id="4" name="Ellipse 3">
            <a:extLst>
              <a:ext uri="{FF2B5EF4-FFF2-40B4-BE49-F238E27FC236}">
                <a16:creationId xmlns:a16="http://schemas.microsoft.com/office/drawing/2014/main" id="{9F621A40-6727-19E8-6EE3-E5DC2A8DBDA9}"/>
              </a:ext>
            </a:extLst>
          </p:cNvPr>
          <p:cNvSpPr/>
          <p:nvPr/>
        </p:nvSpPr>
        <p:spPr>
          <a:xfrm>
            <a:off x="7696200" y="3113828"/>
            <a:ext cx="2777067" cy="459105"/>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260674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334398-1D7D-3775-A404-5EF34D19175D}"/>
              </a:ext>
            </a:extLst>
          </p:cNvPr>
          <p:cNvSpPr>
            <a:spLocks noGrp="1"/>
          </p:cNvSpPr>
          <p:nvPr>
            <p:ph type="title"/>
          </p:nvPr>
        </p:nvSpPr>
        <p:spPr/>
        <p:txBody>
          <a:bodyPr/>
          <a:lstStyle/>
          <a:p>
            <a:r>
              <a:rPr lang="da-DK" dirty="0">
                <a:latin typeface="Arial" panose="020B0604020202020204" pitchFamily="34" charset="0"/>
                <a:ea typeface="Source Sans Pro Semibold" panose="020B0603030403020204" pitchFamily="34" charset="0"/>
                <a:cs typeface="Arial" panose="020B0604020202020204" pitchFamily="34" charset="0"/>
              </a:rPr>
              <a:t>Fremsøg patient </a:t>
            </a:r>
          </a:p>
        </p:txBody>
      </p:sp>
      <p:sp>
        <p:nvSpPr>
          <p:cNvPr id="3" name="Pladsholder til indhold 2">
            <a:extLst>
              <a:ext uri="{FF2B5EF4-FFF2-40B4-BE49-F238E27FC236}">
                <a16:creationId xmlns:a16="http://schemas.microsoft.com/office/drawing/2014/main" id="{B6B59B5C-2B78-53E9-68FA-834DA9B741B3}"/>
              </a:ext>
            </a:extLst>
          </p:cNvPr>
          <p:cNvSpPr>
            <a:spLocks noGrp="1"/>
          </p:cNvSpPr>
          <p:nvPr>
            <p:ph idx="1"/>
          </p:nvPr>
        </p:nvSpPr>
        <p:spPr>
          <a:xfrm>
            <a:off x="838200" y="1524000"/>
            <a:ext cx="10515600" cy="4652963"/>
          </a:xfrm>
        </p:spPr>
        <p:txBody>
          <a:bodyPr>
            <a:normAutofit/>
          </a:bodyPr>
          <a:lstStyle/>
          <a:p>
            <a:pPr>
              <a:lnSpc>
                <a:spcPct val="100000"/>
              </a:lnSpc>
            </a:pPr>
            <a:r>
              <a:rPr lang="da-DK" sz="1600" dirty="0">
                <a:effectLst/>
                <a:latin typeface="Arial" panose="020B0604020202020204" pitchFamily="34" charset="0"/>
                <a:ea typeface="Times New Roman" panose="02020603050405020304" pitchFamily="18" charset="0"/>
                <a:cs typeface="Arial" panose="020B0604020202020204" pitchFamily="34" charset="0"/>
              </a:rPr>
              <a:t>Efter at have valgt en afdeling på forsiden er det muligt at fremsøge en patient. Oprettelse af en ny patient foregår på samme vis. </a:t>
            </a:r>
          </a:p>
          <a:p>
            <a:pPr>
              <a:lnSpc>
                <a:spcPct val="100000"/>
              </a:lnSpc>
            </a:pPr>
            <a:r>
              <a:rPr lang="da-DK" sz="1600" dirty="0">
                <a:effectLst/>
                <a:latin typeface="Arial" panose="020B0604020202020204" pitchFamily="34" charset="0"/>
                <a:ea typeface="Times New Roman" panose="02020603050405020304" pitchFamily="18" charset="0"/>
                <a:cs typeface="Arial" panose="020B0604020202020204" pitchFamily="34" charset="0"/>
              </a:rPr>
              <a:t>Klinikeren taster et CPR-nr. ind i søgefeltet, og hvis pågældende CPR-nr. ikke er registreret i forvejen i KIP, bliver der spurgt, om patienten skal oprettes i KIP. Ellers går man direkte til patientoverblikket. </a:t>
            </a:r>
          </a:p>
          <a:p>
            <a:pPr marL="0" indent="0">
              <a:buNone/>
            </a:pPr>
            <a:endParaRPr lang="da-DK" sz="1600" dirty="0">
              <a:latin typeface="Arial" panose="020B0604020202020204" pitchFamily="34" charset="0"/>
              <a:cs typeface="Arial" panose="020B0604020202020204" pitchFamily="34" charset="0"/>
            </a:endParaRPr>
          </a:p>
          <a:p>
            <a:pPr marL="0" indent="0">
              <a:buNone/>
            </a:pPr>
            <a:endParaRPr lang="da-DK" sz="1600" dirty="0">
              <a:latin typeface="Arial" panose="020B0604020202020204" pitchFamily="34" charset="0"/>
              <a:cs typeface="Arial" panose="020B0604020202020204" pitchFamily="34" charset="0"/>
            </a:endParaRPr>
          </a:p>
          <a:p>
            <a:pPr marL="0" indent="0">
              <a:buNone/>
            </a:pPr>
            <a:endParaRPr lang="da-DK" sz="1600" dirty="0">
              <a:latin typeface="Arial" panose="020B0604020202020204" pitchFamily="34" charset="0"/>
              <a:cs typeface="Arial" panose="020B0604020202020204" pitchFamily="34" charset="0"/>
            </a:endParaRPr>
          </a:p>
          <a:p>
            <a:pPr marL="0" indent="0">
              <a:buNone/>
            </a:pPr>
            <a:endParaRPr lang="da-DK" sz="1600" dirty="0">
              <a:latin typeface="Arial" panose="020B0604020202020204" pitchFamily="34" charset="0"/>
              <a:cs typeface="Arial" panose="020B0604020202020204" pitchFamily="34" charset="0"/>
            </a:endParaRPr>
          </a:p>
          <a:p>
            <a:pPr marL="0" indent="0">
              <a:buNone/>
            </a:pPr>
            <a:endParaRPr lang="da-DK" sz="1600" dirty="0">
              <a:latin typeface="Arial" panose="020B0604020202020204" pitchFamily="34" charset="0"/>
              <a:cs typeface="Arial" panose="020B0604020202020204" pitchFamily="34" charset="0"/>
            </a:endParaRPr>
          </a:p>
          <a:p>
            <a:pPr marL="0" indent="0">
              <a:buNone/>
            </a:pPr>
            <a:endParaRPr lang="da-DK" sz="1600" dirty="0">
              <a:latin typeface="Arial" panose="020B0604020202020204" pitchFamily="34" charset="0"/>
              <a:cs typeface="Arial" panose="020B0604020202020204" pitchFamily="34" charset="0"/>
            </a:endParaRPr>
          </a:p>
          <a:p>
            <a:r>
              <a:rPr lang="da-DK" sz="1600" dirty="0">
                <a:latin typeface="Arial" panose="020B0604020202020204" pitchFamily="34" charset="0"/>
                <a:ea typeface="Source Sans Pro" panose="020B0503030403020204" pitchFamily="34" charset="0"/>
                <a:cs typeface="Arial" panose="020B0604020202020204" pitchFamily="34" charset="0"/>
              </a:rPr>
              <a:t>Systemet accepterer CPR-numre både med og uden bindestreg efter 6. ciffer. </a:t>
            </a:r>
          </a:p>
          <a:p>
            <a:pPr lvl="1">
              <a:buFont typeface="Courier New" panose="02070309020205020404" pitchFamily="49" charset="0"/>
              <a:buChar char="o"/>
            </a:pPr>
            <a:r>
              <a:rPr lang="da-DK" sz="1600" b="1" dirty="0">
                <a:latin typeface="Arial" panose="020B0604020202020204" pitchFamily="34" charset="0"/>
                <a:ea typeface="Source Sans Pro" panose="020B0503030403020204" pitchFamily="34" charset="0"/>
                <a:cs typeface="Arial" panose="020B0604020202020204" pitchFamily="34" charset="0"/>
              </a:rPr>
              <a:t>OBS! Der er ikke validering på CPR-nummer</a:t>
            </a:r>
            <a:r>
              <a:rPr lang="da-DK" sz="1600" dirty="0">
                <a:latin typeface="Arial" panose="020B0604020202020204" pitchFamily="34" charset="0"/>
                <a:ea typeface="Source Sans Pro" panose="020B0503030403020204" pitchFamily="34" charset="0"/>
                <a:cs typeface="Arial" panose="020B0604020202020204" pitchFamily="34" charset="0"/>
              </a:rPr>
              <a:t>, så tjek en ekstra gang, at du har tastet rigtigt </a:t>
            </a:r>
          </a:p>
        </p:txBody>
      </p:sp>
      <p:pic>
        <p:nvPicPr>
          <p:cNvPr id="4" name="Billede 3">
            <a:extLst>
              <a:ext uri="{FF2B5EF4-FFF2-40B4-BE49-F238E27FC236}">
                <a16:creationId xmlns:a16="http://schemas.microsoft.com/office/drawing/2014/main" id="{9BAE3D32-B49C-4850-C2CB-46CAD6D939F5}"/>
              </a:ext>
            </a:extLst>
          </p:cNvPr>
          <p:cNvPicPr>
            <a:picLocks noChangeAspect="1"/>
          </p:cNvPicPr>
          <p:nvPr/>
        </p:nvPicPr>
        <p:blipFill rotWithShape="1">
          <a:blip r:embed="rId2"/>
          <a:srcRect t="12787"/>
          <a:stretch/>
        </p:blipFill>
        <p:spPr bwMode="auto">
          <a:xfrm>
            <a:off x="3083030" y="3100810"/>
            <a:ext cx="4078605" cy="114744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18533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2A8C3E-F28D-0FE5-B678-BA4BDE2EAD91}"/>
              </a:ext>
            </a:extLst>
          </p:cNvPr>
          <p:cNvSpPr>
            <a:spLocks noGrp="1"/>
          </p:cNvSpPr>
          <p:nvPr>
            <p:ph type="title"/>
          </p:nvPr>
        </p:nvSpPr>
        <p:spPr/>
        <p:txBody>
          <a:bodyPr/>
          <a:lstStyle/>
          <a:p>
            <a:r>
              <a:rPr lang="da-DK" dirty="0">
                <a:latin typeface="Arial" panose="020B0604020202020204" pitchFamily="34" charset="0"/>
                <a:ea typeface="Source Sans Pro Semibold" panose="020B0603030403020204" pitchFamily="34" charset="0"/>
                <a:cs typeface="Arial" panose="020B0604020202020204" pitchFamily="34" charset="0"/>
              </a:rPr>
              <a:t>Patientoverblik</a:t>
            </a:r>
          </a:p>
        </p:txBody>
      </p:sp>
      <p:sp>
        <p:nvSpPr>
          <p:cNvPr id="3" name="Pladsholder til indhold 2">
            <a:extLst>
              <a:ext uri="{FF2B5EF4-FFF2-40B4-BE49-F238E27FC236}">
                <a16:creationId xmlns:a16="http://schemas.microsoft.com/office/drawing/2014/main" id="{A6DB36F1-A24E-DC6C-3B23-72677456CF1D}"/>
              </a:ext>
            </a:extLst>
          </p:cNvPr>
          <p:cNvSpPr>
            <a:spLocks noGrp="1"/>
          </p:cNvSpPr>
          <p:nvPr>
            <p:ph idx="1"/>
          </p:nvPr>
        </p:nvSpPr>
        <p:spPr>
          <a:xfrm>
            <a:off x="838200" y="1430866"/>
            <a:ext cx="10515600" cy="5122333"/>
          </a:xfrm>
        </p:spPr>
        <p:txBody>
          <a:bodyPr>
            <a:normAutofit/>
          </a:bodyPr>
          <a:lstStyle/>
          <a:p>
            <a:pPr marL="0" indent="0">
              <a:buNone/>
            </a:pPr>
            <a:r>
              <a:rPr lang="da-DK" sz="1600" dirty="0">
                <a:effectLst/>
                <a:latin typeface="Arial" panose="020B0604020202020204" pitchFamily="34" charset="0"/>
                <a:ea typeface="Times New Roman" panose="02020603050405020304" pitchFamily="18" charset="0"/>
                <a:cs typeface="Arial" panose="020B0604020202020204" pitchFamily="34" charset="0"/>
              </a:rPr>
              <a:t>Når patienten enten er fundet eller oprettet i KIP, går klinikeren til patientoverblikket. Her er der mulighed for at tilknytte patienten til et nyt forløb eller fortsætte med indberetning om patienten i et allerede tilknyttet forløb. </a:t>
            </a:r>
          </a:p>
          <a:p>
            <a:pPr marL="0" indent="0">
              <a:buNone/>
            </a:pPr>
            <a:endParaRPr lang="da-DK" sz="1600" dirty="0">
              <a:solidFill>
                <a:srgbClr val="58595B"/>
              </a:solidFill>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da-DK" sz="1600" dirty="0">
              <a:solidFill>
                <a:srgbClr val="58595B"/>
              </a:solidFill>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da-DK" sz="1600" dirty="0">
              <a:solidFill>
                <a:srgbClr val="58595B"/>
              </a:solidFill>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da-DK" sz="1600" dirty="0">
              <a:solidFill>
                <a:srgbClr val="58595B"/>
              </a:solidFill>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da-DK" sz="1600" dirty="0">
              <a:solidFill>
                <a:srgbClr val="58595B"/>
              </a:solidFill>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da-DK" sz="1600" dirty="0">
              <a:solidFill>
                <a:srgbClr val="58595B"/>
              </a:solidFill>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da-DK" sz="1600" dirty="0">
              <a:solidFill>
                <a:srgbClr val="58595B"/>
              </a:solidFill>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da-DK" sz="1600" dirty="0">
              <a:solidFill>
                <a:srgbClr val="58595B"/>
              </a:solidFill>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da-DK" sz="1600" dirty="0">
              <a:solidFill>
                <a:srgbClr val="58595B"/>
              </a:solidFill>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da-DK" sz="1600" dirty="0">
              <a:solidFill>
                <a:srgbClr val="58595B"/>
              </a:solidFill>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da-DK" sz="1600" dirty="0">
              <a:solidFill>
                <a:srgbClr val="58595B"/>
              </a:solidFill>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da-DK" sz="1600" dirty="0">
                <a:effectLst/>
                <a:latin typeface="Arial" panose="020B0604020202020204" pitchFamily="34" charset="0"/>
                <a:ea typeface="Times New Roman" panose="02020603050405020304" pitchFamily="18" charset="0"/>
                <a:cs typeface="Arial" panose="020B0604020202020204" pitchFamily="34" charset="0"/>
              </a:rPr>
              <a:t>Hvis patienten ikke har et igangværende forløb, skal der tilknyttes et forløb. Det gøres ved at klikke på ”tilknyt nyt forløb”</a:t>
            </a:r>
          </a:p>
          <a:p>
            <a:pPr marL="0" indent="0">
              <a:buNone/>
            </a:pPr>
            <a:endParaRPr lang="da-DK" sz="1800" dirty="0">
              <a:solidFill>
                <a:srgbClr val="58595B"/>
              </a:solidFill>
              <a:effectLst/>
              <a:latin typeface="Source Sans Pro" panose="020B0503030403020204" pitchFamily="34" charset="0"/>
              <a:ea typeface="Times New Roman" panose="02020603050405020304" pitchFamily="18" charset="0"/>
              <a:cs typeface="Times New Roman" panose="02020603050405020304" pitchFamily="18" charset="0"/>
            </a:endParaRPr>
          </a:p>
          <a:p>
            <a:pPr marL="0" indent="0">
              <a:buNone/>
            </a:pPr>
            <a:endParaRPr lang="da-DK" dirty="0"/>
          </a:p>
        </p:txBody>
      </p:sp>
      <p:pic>
        <p:nvPicPr>
          <p:cNvPr id="4" name="Billede 3">
            <a:extLst>
              <a:ext uri="{FF2B5EF4-FFF2-40B4-BE49-F238E27FC236}">
                <a16:creationId xmlns:a16="http://schemas.microsoft.com/office/drawing/2014/main" id="{7C0B1E64-BC01-C7AD-429A-E3BB59121787}"/>
              </a:ext>
            </a:extLst>
          </p:cNvPr>
          <p:cNvPicPr>
            <a:picLocks noChangeAspect="1"/>
          </p:cNvPicPr>
          <p:nvPr/>
        </p:nvPicPr>
        <p:blipFill>
          <a:blip r:embed="rId2"/>
          <a:stretch>
            <a:fillRect/>
          </a:stretch>
        </p:blipFill>
        <p:spPr>
          <a:xfrm>
            <a:off x="2592177" y="2252452"/>
            <a:ext cx="7660957" cy="3174682"/>
          </a:xfrm>
          <a:prstGeom prst="rect">
            <a:avLst/>
          </a:prstGeom>
        </p:spPr>
      </p:pic>
      <p:sp>
        <p:nvSpPr>
          <p:cNvPr id="5" name="Ellipse 4">
            <a:extLst>
              <a:ext uri="{FF2B5EF4-FFF2-40B4-BE49-F238E27FC236}">
                <a16:creationId xmlns:a16="http://schemas.microsoft.com/office/drawing/2014/main" id="{B75A0D39-065E-1AEC-3229-84113EA83E1B}"/>
              </a:ext>
            </a:extLst>
          </p:cNvPr>
          <p:cNvSpPr/>
          <p:nvPr/>
        </p:nvSpPr>
        <p:spPr>
          <a:xfrm>
            <a:off x="5384800" y="2674514"/>
            <a:ext cx="931334" cy="356553"/>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a-DK"/>
          </a:p>
        </p:txBody>
      </p:sp>
    </p:spTree>
    <p:extLst>
      <p:ext uri="{BB962C8B-B14F-4D97-AF65-F5344CB8AC3E}">
        <p14:creationId xmlns:p14="http://schemas.microsoft.com/office/powerpoint/2010/main" val="1289231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37A79B-0746-0D59-12F5-F893047FAD22}"/>
              </a:ext>
            </a:extLst>
          </p:cNvPr>
          <p:cNvSpPr>
            <a:spLocks noGrp="1"/>
          </p:cNvSpPr>
          <p:nvPr>
            <p:ph type="title"/>
          </p:nvPr>
        </p:nvSpPr>
        <p:spPr/>
        <p:txBody>
          <a:bodyPr>
            <a:normAutofit/>
          </a:bodyPr>
          <a:lstStyle/>
          <a:p>
            <a:r>
              <a:rPr lang="da-DK" dirty="0">
                <a:latin typeface="Arial" panose="020B0604020202020204" pitchFamily="34" charset="0"/>
                <a:ea typeface="Source Sans Pro Semibold" panose="020B0603030403020204" pitchFamily="34" charset="0"/>
                <a:cs typeface="Arial" panose="020B0604020202020204" pitchFamily="34" charset="0"/>
              </a:rPr>
              <a:t>Patientoverblik</a:t>
            </a:r>
          </a:p>
        </p:txBody>
      </p:sp>
      <p:sp>
        <p:nvSpPr>
          <p:cNvPr id="3" name="Pladsholder til indhold 2">
            <a:extLst>
              <a:ext uri="{FF2B5EF4-FFF2-40B4-BE49-F238E27FC236}">
                <a16:creationId xmlns:a16="http://schemas.microsoft.com/office/drawing/2014/main" id="{F21FBC77-5AC6-C37B-C761-E02C63C7E709}"/>
              </a:ext>
            </a:extLst>
          </p:cNvPr>
          <p:cNvSpPr>
            <a:spLocks noGrp="1"/>
          </p:cNvSpPr>
          <p:nvPr>
            <p:ph idx="1"/>
          </p:nvPr>
        </p:nvSpPr>
        <p:spPr/>
        <p:txBody>
          <a:bodyPr/>
          <a:lstStyle/>
          <a:p>
            <a:pPr marL="0" indent="0">
              <a:buNone/>
            </a:pPr>
            <a:r>
              <a:rPr lang="da-DK" sz="1800" dirty="0">
                <a:effectLst/>
                <a:latin typeface="Arial" panose="020B0604020202020204" pitchFamily="34" charset="0"/>
                <a:ea typeface="Times New Roman" panose="02020603050405020304" pitchFamily="18" charset="0"/>
                <a:cs typeface="Arial" panose="020B0604020202020204" pitchFamily="34" charset="0"/>
              </a:rPr>
              <a:t>De forløb, der er muligt at tilknytte, bliver vist i en </a:t>
            </a:r>
            <a:r>
              <a:rPr lang="da-DK" sz="1800" dirty="0" err="1">
                <a:effectLst/>
                <a:latin typeface="Arial" panose="020B0604020202020204" pitchFamily="34" charset="0"/>
                <a:ea typeface="Times New Roman" panose="02020603050405020304" pitchFamily="18" charset="0"/>
                <a:cs typeface="Arial" panose="020B0604020202020204" pitchFamily="34" charset="0"/>
              </a:rPr>
              <a:t>dropdown</a:t>
            </a:r>
            <a:r>
              <a:rPr lang="da-DK" sz="1800" dirty="0">
                <a:effectLst/>
                <a:latin typeface="Arial" panose="020B0604020202020204" pitchFamily="34" charset="0"/>
                <a:ea typeface="Times New Roman" panose="02020603050405020304" pitchFamily="18" charset="0"/>
                <a:cs typeface="Arial" panose="020B0604020202020204" pitchFamily="34" charset="0"/>
              </a:rPr>
              <a:t> i det pop-up-vindue, som bliver vist bagefter. Når der er valgt et forløb, klikker klinikeren ”Tilknyt”, og det tilknyttede forløb bliver vist.</a:t>
            </a:r>
          </a:p>
          <a:p>
            <a:pPr marL="0" indent="0">
              <a:buNone/>
            </a:pPr>
            <a:endParaRPr lang="da-DK" dirty="0"/>
          </a:p>
        </p:txBody>
      </p:sp>
      <p:pic>
        <p:nvPicPr>
          <p:cNvPr id="4" name="Billede 3">
            <a:extLst>
              <a:ext uri="{FF2B5EF4-FFF2-40B4-BE49-F238E27FC236}">
                <a16:creationId xmlns:a16="http://schemas.microsoft.com/office/drawing/2014/main" id="{1D1C281A-E181-64D5-C7C8-4103F8787C69}"/>
              </a:ext>
            </a:extLst>
          </p:cNvPr>
          <p:cNvPicPr>
            <a:picLocks noChangeAspect="1"/>
          </p:cNvPicPr>
          <p:nvPr/>
        </p:nvPicPr>
        <p:blipFill rotWithShape="1">
          <a:blip r:embed="rId2"/>
          <a:srcRect t="4505"/>
          <a:stretch/>
        </p:blipFill>
        <p:spPr bwMode="auto">
          <a:xfrm>
            <a:off x="4208780" y="2717800"/>
            <a:ext cx="3774440" cy="1422400"/>
          </a:xfrm>
          <a:prstGeom prst="rect">
            <a:avLst/>
          </a:prstGeom>
          <a:ln>
            <a:noFill/>
          </a:ln>
          <a:extLst>
            <a:ext uri="{53640926-AAD7-44D8-BBD7-CCE9431645EC}">
              <a14:shadowObscured xmlns:a14="http://schemas.microsoft.com/office/drawing/2010/main"/>
            </a:ext>
          </a:extLst>
        </p:spPr>
      </p:pic>
      <p:pic>
        <p:nvPicPr>
          <p:cNvPr id="5" name="Billede 4">
            <a:extLst>
              <a:ext uri="{FF2B5EF4-FFF2-40B4-BE49-F238E27FC236}">
                <a16:creationId xmlns:a16="http://schemas.microsoft.com/office/drawing/2014/main" id="{30B1AA0C-FDD7-B16A-F9A4-80C72F3CAF4A}"/>
              </a:ext>
            </a:extLst>
          </p:cNvPr>
          <p:cNvPicPr>
            <a:picLocks noChangeAspect="1"/>
          </p:cNvPicPr>
          <p:nvPr/>
        </p:nvPicPr>
        <p:blipFill>
          <a:blip r:embed="rId3"/>
          <a:stretch>
            <a:fillRect/>
          </a:stretch>
        </p:blipFill>
        <p:spPr>
          <a:xfrm>
            <a:off x="4208780" y="4294822"/>
            <a:ext cx="3803650" cy="1475105"/>
          </a:xfrm>
          <a:prstGeom prst="rect">
            <a:avLst/>
          </a:prstGeom>
        </p:spPr>
      </p:pic>
    </p:spTree>
    <p:extLst>
      <p:ext uri="{BB962C8B-B14F-4D97-AF65-F5344CB8AC3E}">
        <p14:creationId xmlns:p14="http://schemas.microsoft.com/office/powerpoint/2010/main" val="945078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C7FAFC-91DC-C291-3558-D9671C9643A5}"/>
              </a:ext>
            </a:extLst>
          </p:cNvPr>
          <p:cNvSpPr>
            <a:spLocks noGrp="1"/>
          </p:cNvSpPr>
          <p:nvPr>
            <p:ph type="title"/>
          </p:nvPr>
        </p:nvSpPr>
        <p:spPr/>
        <p:txBody>
          <a:bodyPr/>
          <a:lstStyle/>
          <a:p>
            <a:r>
              <a:rPr lang="da-DK" dirty="0">
                <a:latin typeface="Arial" panose="020B0604020202020204" pitchFamily="34" charset="0"/>
                <a:ea typeface="Source Sans Pro Semibold" panose="020B0603030403020204" pitchFamily="34" charset="0"/>
                <a:cs typeface="Arial" panose="020B0604020202020204" pitchFamily="34" charset="0"/>
              </a:rPr>
              <a:t>Patientoverblik</a:t>
            </a:r>
          </a:p>
        </p:txBody>
      </p:sp>
      <p:sp>
        <p:nvSpPr>
          <p:cNvPr id="3" name="Pladsholder til indhold 2">
            <a:extLst>
              <a:ext uri="{FF2B5EF4-FFF2-40B4-BE49-F238E27FC236}">
                <a16:creationId xmlns:a16="http://schemas.microsoft.com/office/drawing/2014/main" id="{FBB94F98-D5E8-E047-EA4F-BD71919A7F70}"/>
              </a:ext>
            </a:extLst>
          </p:cNvPr>
          <p:cNvSpPr>
            <a:spLocks noGrp="1"/>
          </p:cNvSpPr>
          <p:nvPr>
            <p:ph idx="1"/>
          </p:nvPr>
        </p:nvSpPr>
        <p:spPr>
          <a:xfrm>
            <a:off x="838200" y="1690688"/>
            <a:ext cx="10515600" cy="4486275"/>
          </a:xfrm>
        </p:spPr>
        <p:txBody>
          <a:bodyPr>
            <a:normAutofit fontScale="92500" lnSpcReduction="10000"/>
          </a:bodyPr>
          <a:lstStyle/>
          <a:p>
            <a:r>
              <a:rPr lang="da-DK" sz="1800" dirty="0">
                <a:effectLst/>
                <a:latin typeface="Arial" panose="020B0604020202020204" pitchFamily="34" charset="0"/>
                <a:ea typeface="Times New Roman" panose="02020603050405020304" pitchFamily="18" charset="0"/>
                <a:cs typeface="Arial" panose="020B0604020202020204" pitchFamily="34" charset="0"/>
              </a:rPr>
              <a:t>Når forløbet er oprettet, er det muligt at oprette skemaer</a:t>
            </a:r>
          </a:p>
          <a:p>
            <a:pPr marL="0" indent="0">
              <a:buNone/>
            </a:pPr>
            <a:endParaRPr lang="da-DK" sz="1800" dirty="0">
              <a:latin typeface="Arial" panose="020B0604020202020204" pitchFamily="34" charset="0"/>
              <a:cs typeface="Arial" panose="020B0604020202020204" pitchFamily="34" charset="0"/>
            </a:endParaRPr>
          </a:p>
          <a:p>
            <a:pPr marL="0" indent="0">
              <a:buNone/>
            </a:pPr>
            <a:endParaRPr lang="da-DK" sz="1800" dirty="0">
              <a:latin typeface="Arial" panose="020B0604020202020204" pitchFamily="34" charset="0"/>
              <a:cs typeface="Arial" panose="020B0604020202020204" pitchFamily="34" charset="0"/>
            </a:endParaRPr>
          </a:p>
          <a:p>
            <a:pPr marL="0" indent="0">
              <a:buNone/>
            </a:pPr>
            <a:endParaRPr lang="da-DK" sz="1800" dirty="0">
              <a:latin typeface="Arial" panose="020B0604020202020204" pitchFamily="34" charset="0"/>
              <a:cs typeface="Arial" panose="020B0604020202020204" pitchFamily="34" charset="0"/>
            </a:endParaRPr>
          </a:p>
          <a:p>
            <a:pPr marL="0" indent="0">
              <a:buNone/>
            </a:pPr>
            <a:endParaRPr lang="da-DK" sz="1800" dirty="0">
              <a:latin typeface="Arial" panose="020B0604020202020204" pitchFamily="34" charset="0"/>
              <a:cs typeface="Arial" panose="020B0604020202020204" pitchFamily="34" charset="0"/>
            </a:endParaRPr>
          </a:p>
          <a:p>
            <a:pPr marL="0" lvl="0" indent="0">
              <a:lnSpc>
                <a:spcPts val="1600"/>
              </a:lnSpc>
              <a:spcBef>
                <a:spcPts val="1200"/>
              </a:spcBef>
              <a:buNone/>
            </a:pPr>
            <a:endParaRPr lang="da-DK" sz="1800" dirty="0">
              <a:latin typeface="Arial" panose="020B0604020202020204" pitchFamily="34" charset="0"/>
              <a:cs typeface="Arial" panose="020B0604020202020204" pitchFamily="34" charset="0"/>
            </a:endParaRPr>
          </a:p>
          <a:p>
            <a:pPr marL="0" lvl="0" indent="0">
              <a:lnSpc>
                <a:spcPts val="1600"/>
              </a:lnSpc>
              <a:spcBef>
                <a:spcPts val="1200"/>
              </a:spcBef>
              <a:buNone/>
            </a:pPr>
            <a:endParaRPr lang="da-DK" sz="1800" dirty="0">
              <a:latin typeface="Arial" panose="020B0604020202020204" pitchFamily="34" charset="0"/>
              <a:cs typeface="Arial" panose="020B0604020202020204" pitchFamily="34" charset="0"/>
            </a:endParaRPr>
          </a:p>
          <a:p>
            <a:pPr marL="0" lvl="0" indent="0">
              <a:lnSpc>
                <a:spcPts val="1600"/>
              </a:lnSpc>
              <a:spcBef>
                <a:spcPts val="1200"/>
              </a:spcBef>
              <a:buNone/>
            </a:pPr>
            <a:endParaRPr lang="da-DK" sz="1800" dirty="0">
              <a:latin typeface="Arial" panose="020B0604020202020204" pitchFamily="34" charset="0"/>
              <a:cs typeface="Arial" panose="020B0604020202020204" pitchFamily="34" charset="0"/>
            </a:endParaRPr>
          </a:p>
          <a:p>
            <a:pPr>
              <a:lnSpc>
                <a:spcPts val="1600"/>
              </a:lnSpc>
              <a:spcBef>
                <a:spcPts val="1200"/>
              </a:spcBef>
            </a:pPr>
            <a:r>
              <a:rPr lang="da-DK" sz="1800" dirty="0">
                <a:effectLst/>
                <a:latin typeface="Arial" panose="020B0604020202020204" pitchFamily="34" charset="0"/>
                <a:ea typeface="Times New Roman" panose="02020603050405020304" pitchFamily="18" charset="0"/>
                <a:cs typeface="Arial" panose="020B0604020202020204" pitchFamily="34" charset="0"/>
              </a:rPr>
              <a:t>1. DUGA – 0 Opret forløb skal altid oprettes først. </a:t>
            </a:r>
          </a:p>
          <a:p>
            <a:pPr marL="0" indent="0">
              <a:lnSpc>
                <a:spcPts val="1600"/>
              </a:lnSpc>
              <a:spcBef>
                <a:spcPts val="1200"/>
              </a:spcBef>
              <a:buNone/>
            </a:pPr>
            <a:endParaRPr lang="da-DK" sz="1800" dirty="0">
              <a:effectLst/>
              <a:latin typeface="Arial" panose="020B0604020202020204" pitchFamily="34" charset="0"/>
              <a:ea typeface="Times New Roman" panose="02020603050405020304" pitchFamily="18" charset="0"/>
              <a:cs typeface="Arial" panose="020B0604020202020204" pitchFamily="34" charset="0"/>
            </a:endParaRPr>
          </a:p>
          <a:p>
            <a:pPr>
              <a:lnSpc>
                <a:spcPts val="1600"/>
              </a:lnSpc>
            </a:pPr>
            <a:r>
              <a:rPr lang="da-DK" sz="1800" dirty="0">
                <a:effectLst/>
                <a:latin typeface="Arial" panose="020B0604020202020204" pitchFamily="34" charset="0"/>
                <a:ea typeface="Times New Roman" panose="02020603050405020304" pitchFamily="18" charset="0"/>
                <a:cs typeface="Arial" panose="020B0604020202020204" pitchFamily="34" charset="0"/>
              </a:rPr>
              <a:t>Når klinikeren klikker på ”Opret” eller ”Rediger”, åbnes der en ny fane i browseren, hvor det indtastede CPR-nr. og den valgte SOR-kode fremgår af bjælken øverst til højre.</a:t>
            </a:r>
          </a:p>
          <a:p>
            <a:pPr indent="0">
              <a:lnSpc>
                <a:spcPts val="1600"/>
              </a:lnSpc>
              <a:spcAft>
                <a:spcPts val="1200"/>
              </a:spcAft>
              <a:buNone/>
            </a:pPr>
            <a:r>
              <a:rPr lang="da-DK" sz="1800" dirty="0">
                <a:solidFill>
                  <a:srgbClr val="58595B"/>
                </a:solidFill>
                <a:effectLst/>
                <a:latin typeface="Arial" panose="020B0604020202020204" pitchFamily="34" charset="0"/>
                <a:ea typeface="Times New Roman" panose="02020603050405020304" pitchFamily="18" charset="0"/>
                <a:cs typeface="Arial" panose="020B0604020202020204" pitchFamily="34" charset="0"/>
              </a:rPr>
              <a:t> </a:t>
            </a:r>
          </a:p>
          <a:p>
            <a:pPr marL="0" indent="0">
              <a:buNone/>
            </a:pPr>
            <a:endParaRPr lang="da-DK" dirty="0"/>
          </a:p>
        </p:txBody>
      </p:sp>
      <p:pic>
        <p:nvPicPr>
          <p:cNvPr id="5" name="Billede 4">
            <a:extLst>
              <a:ext uri="{FF2B5EF4-FFF2-40B4-BE49-F238E27FC236}">
                <a16:creationId xmlns:a16="http://schemas.microsoft.com/office/drawing/2014/main" id="{B1E224D2-1662-4AD1-8F0F-BD9CD76217C8}"/>
              </a:ext>
            </a:extLst>
          </p:cNvPr>
          <p:cNvPicPr>
            <a:picLocks noChangeAspect="1"/>
          </p:cNvPicPr>
          <p:nvPr/>
        </p:nvPicPr>
        <p:blipFill>
          <a:blip r:embed="rId2"/>
          <a:stretch>
            <a:fillRect/>
          </a:stretch>
        </p:blipFill>
        <p:spPr>
          <a:xfrm>
            <a:off x="2459719" y="2347488"/>
            <a:ext cx="8168661" cy="1727207"/>
          </a:xfrm>
          <a:prstGeom prst="rect">
            <a:avLst/>
          </a:prstGeom>
        </p:spPr>
      </p:pic>
    </p:spTree>
    <p:extLst>
      <p:ext uri="{BB962C8B-B14F-4D97-AF65-F5344CB8AC3E}">
        <p14:creationId xmlns:p14="http://schemas.microsoft.com/office/powerpoint/2010/main" val="2652286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3CE8D1-84C8-9AB4-D940-931E417A7D75}"/>
              </a:ext>
            </a:extLst>
          </p:cNvPr>
          <p:cNvSpPr>
            <a:spLocks noGrp="1"/>
          </p:cNvSpPr>
          <p:nvPr>
            <p:ph type="title"/>
          </p:nvPr>
        </p:nvSpPr>
        <p:spPr/>
        <p:txBody>
          <a:bodyPr>
            <a:normAutofit/>
          </a:bodyPr>
          <a:lstStyle/>
          <a:p>
            <a:r>
              <a:rPr lang="da-DK" dirty="0">
                <a:latin typeface="Arial" panose="020B0604020202020204" pitchFamily="34" charset="0"/>
                <a:ea typeface="Source Sans Pro Semibold" panose="020B0603030403020204" pitchFamily="34" charset="0"/>
                <a:cs typeface="Arial" panose="020B0604020202020204" pitchFamily="34" charset="0"/>
              </a:rPr>
              <a:t>Patientoverblik</a:t>
            </a:r>
          </a:p>
        </p:txBody>
      </p:sp>
      <p:sp>
        <p:nvSpPr>
          <p:cNvPr id="3" name="Pladsholder til indhold 2">
            <a:extLst>
              <a:ext uri="{FF2B5EF4-FFF2-40B4-BE49-F238E27FC236}">
                <a16:creationId xmlns:a16="http://schemas.microsoft.com/office/drawing/2014/main" id="{6630E4AB-97D6-E155-3EFD-C92967956D26}"/>
              </a:ext>
            </a:extLst>
          </p:cNvPr>
          <p:cNvSpPr>
            <a:spLocks noGrp="1"/>
          </p:cNvSpPr>
          <p:nvPr>
            <p:ph idx="1"/>
          </p:nvPr>
        </p:nvSpPr>
        <p:spPr>
          <a:xfrm>
            <a:off x="838200" y="1481667"/>
            <a:ext cx="10515600" cy="4695296"/>
          </a:xfrm>
        </p:spPr>
        <p:txBody>
          <a:bodyPr/>
          <a:lstStyle/>
          <a:p>
            <a:r>
              <a:rPr lang="da-DK" sz="1800" dirty="0">
                <a:effectLst/>
                <a:latin typeface="Arial" panose="020B0604020202020204" pitchFamily="34" charset="0"/>
                <a:ea typeface="Times New Roman" panose="02020603050405020304" pitchFamily="18" charset="0"/>
                <a:cs typeface="Arial" panose="020B0604020202020204" pitchFamily="34" charset="0"/>
              </a:rPr>
              <a:t>Når 1.  DUGA 0 er oprettet, er det mulighed for at oprette DUGA – 1A Patientskema og DUGA –1B Forundersøgelse. Det er ikke et krav at DUGA 0 er sendt – det skal blot være oprettet. </a:t>
            </a:r>
          </a:p>
          <a:p>
            <a:endParaRPr lang="da-DK" sz="1800" dirty="0">
              <a:solidFill>
                <a:srgbClr val="58595B"/>
              </a:solidFill>
              <a:latin typeface="Arial" panose="020B0604020202020204" pitchFamily="34" charset="0"/>
              <a:ea typeface="Times New Roman" panose="02020603050405020304" pitchFamily="18" charset="0"/>
              <a:cs typeface="Arial" panose="020B0604020202020204" pitchFamily="34" charset="0"/>
            </a:endParaRPr>
          </a:p>
          <a:p>
            <a:endParaRPr lang="da-DK" sz="1800" dirty="0">
              <a:solidFill>
                <a:srgbClr val="58595B"/>
              </a:solidFill>
              <a:effectLst/>
              <a:latin typeface="Arial" panose="020B0604020202020204" pitchFamily="34" charset="0"/>
              <a:ea typeface="Times New Roman" panose="02020603050405020304" pitchFamily="18" charset="0"/>
              <a:cs typeface="Arial" panose="020B0604020202020204" pitchFamily="34" charset="0"/>
            </a:endParaRPr>
          </a:p>
          <a:p>
            <a:endParaRPr lang="da-DK" sz="1800" dirty="0">
              <a:solidFill>
                <a:srgbClr val="58595B"/>
              </a:solidFill>
              <a:latin typeface="Arial" panose="020B0604020202020204" pitchFamily="34" charset="0"/>
              <a:ea typeface="Times New Roman" panose="02020603050405020304" pitchFamily="18" charset="0"/>
              <a:cs typeface="Arial" panose="020B0604020202020204" pitchFamily="34" charset="0"/>
            </a:endParaRPr>
          </a:p>
          <a:p>
            <a:endParaRPr lang="da-DK" sz="1800" dirty="0">
              <a:solidFill>
                <a:srgbClr val="58595B"/>
              </a:solidFill>
              <a:effectLst/>
              <a:latin typeface="Arial" panose="020B0604020202020204" pitchFamily="34" charset="0"/>
              <a:ea typeface="Times New Roman" panose="02020603050405020304" pitchFamily="18" charset="0"/>
              <a:cs typeface="Arial" panose="020B0604020202020204" pitchFamily="34" charset="0"/>
            </a:endParaRPr>
          </a:p>
          <a:p>
            <a:endParaRPr lang="da-DK" sz="1800" dirty="0">
              <a:solidFill>
                <a:srgbClr val="58595B"/>
              </a:solidFill>
              <a:latin typeface="Arial" panose="020B0604020202020204" pitchFamily="34" charset="0"/>
              <a:ea typeface="Times New Roman" panose="02020603050405020304" pitchFamily="18" charset="0"/>
              <a:cs typeface="Arial" panose="020B0604020202020204" pitchFamily="34" charset="0"/>
            </a:endParaRPr>
          </a:p>
          <a:p>
            <a:endParaRPr lang="da-DK" sz="1800" dirty="0">
              <a:solidFill>
                <a:srgbClr val="58595B"/>
              </a:solidFill>
              <a:effectLst/>
              <a:latin typeface="Arial" panose="020B0604020202020204" pitchFamily="34" charset="0"/>
              <a:ea typeface="Times New Roman" panose="02020603050405020304" pitchFamily="18" charset="0"/>
              <a:cs typeface="Arial" panose="020B0604020202020204" pitchFamily="34" charset="0"/>
            </a:endParaRPr>
          </a:p>
          <a:p>
            <a:endParaRPr lang="da-DK" sz="1800" dirty="0">
              <a:solidFill>
                <a:srgbClr val="58595B"/>
              </a:solidFill>
              <a:latin typeface="Arial" panose="020B0604020202020204" pitchFamily="34" charset="0"/>
              <a:ea typeface="Times New Roman" panose="02020603050405020304" pitchFamily="18" charset="0"/>
              <a:cs typeface="Arial" panose="020B0604020202020204" pitchFamily="34" charset="0"/>
            </a:endParaRPr>
          </a:p>
          <a:p>
            <a:r>
              <a:rPr lang="da-DK" sz="1800" dirty="0">
                <a:effectLst/>
                <a:latin typeface="Arial" panose="020B0604020202020204" pitchFamily="34" charset="0"/>
                <a:ea typeface="Times New Roman" panose="02020603050405020304" pitchFamily="18" charset="0"/>
                <a:cs typeface="Arial" panose="020B0604020202020204" pitchFamily="34" charset="0"/>
              </a:rPr>
              <a:t>Skemaerne 2. DUGA 1A og 3.  DUGA 1B kan oprettes i tilfældig rækkefølge, men begge skal være oprettet før der åbnes mulighed for at oprette 4. DUGA – Operationsskema.</a:t>
            </a:r>
          </a:p>
          <a:p>
            <a:pPr marL="0" indent="0">
              <a:buNone/>
            </a:pPr>
            <a:endParaRPr lang="da-DK" sz="1800"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da-DK" dirty="0"/>
          </a:p>
        </p:txBody>
      </p:sp>
      <p:pic>
        <p:nvPicPr>
          <p:cNvPr id="5" name="Billede 4">
            <a:extLst>
              <a:ext uri="{FF2B5EF4-FFF2-40B4-BE49-F238E27FC236}">
                <a16:creationId xmlns:a16="http://schemas.microsoft.com/office/drawing/2014/main" id="{5034B1DD-F127-61CB-F86D-D388741087CC}"/>
              </a:ext>
            </a:extLst>
          </p:cNvPr>
          <p:cNvPicPr>
            <a:picLocks noChangeAspect="1"/>
          </p:cNvPicPr>
          <p:nvPr/>
        </p:nvPicPr>
        <p:blipFill>
          <a:blip r:embed="rId2"/>
          <a:stretch>
            <a:fillRect/>
          </a:stretch>
        </p:blipFill>
        <p:spPr>
          <a:xfrm>
            <a:off x="1588169" y="2164012"/>
            <a:ext cx="7804968" cy="2254329"/>
          </a:xfrm>
          <a:prstGeom prst="rect">
            <a:avLst/>
          </a:prstGeom>
        </p:spPr>
      </p:pic>
    </p:spTree>
    <p:extLst>
      <p:ext uri="{BB962C8B-B14F-4D97-AF65-F5344CB8AC3E}">
        <p14:creationId xmlns:p14="http://schemas.microsoft.com/office/powerpoint/2010/main" val="1883090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810F45-8307-8993-9773-EE94F66E6EFF}"/>
              </a:ext>
            </a:extLst>
          </p:cNvPr>
          <p:cNvSpPr>
            <a:spLocks noGrp="1"/>
          </p:cNvSpPr>
          <p:nvPr>
            <p:ph type="title"/>
          </p:nvPr>
        </p:nvSpPr>
        <p:spPr/>
        <p:txBody>
          <a:bodyPr/>
          <a:lstStyle/>
          <a:p>
            <a:r>
              <a:rPr lang="da-DK" dirty="0">
                <a:latin typeface="Arial" panose="020B0604020202020204" pitchFamily="34" charset="0"/>
                <a:ea typeface="Source Sans Pro Semibold" panose="020B0603030403020204" pitchFamily="34" charset="0"/>
                <a:cs typeface="Arial" panose="020B0604020202020204" pitchFamily="34" charset="0"/>
              </a:rPr>
              <a:t>Patientoverblik</a:t>
            </a:r>
          </a:p>
        </p:txBody>
      </p:sp>
      <p:sp>
        <p:nvSpPr>
          <p:cNvPr id="3" name="Pladsholder til indhold 2">
            <a:extLst>
              <a:ext uri="{FF2B5EF4-FFF2-40B4-BE49-F238E27FC236}">
                <a16:creationId xmlns:a16="http://schemas.microsoft.com/office/drawing/2014/main" id="{7A6F9BC0-DB6A-1DFE-6C52-8259F48B10DB}"/>
              </a:ext>
            </a:extLst>
          </p:cNvPr>
          <p:cNvSpPr>
            <a:spLocks noGrp="1"/>
          </p:cNvSpPr>
          <p:nvPr>
            <p:ph idx="1"/>
          </p:nvPr>
        </p:nvSpPr>
        <p:spPr>
          <a:xfrm>
            <a:off x="838200" y="1346200"/>
            <a:ext cx="10515600" cy="5342467"/>
          </a:xfrm>
        </p:spPr>
        <p:txBody>
          <a:bodyPr/>
          <a:lstStyle/>
          <a:p>
            <a:pPr marL="0" indent="0">
              <a:buNone/>
            </a:pPr>
            <a:endParaRPr lang="da-DK" sz="1800" dirty="0">
              <a:latin typeface="Source Sans Pro" panose="020B0503030403020204" pitchFamily="34" charset="0"/>
              <a:ea typeface="Source Sans Pro" panose="020B0503030403020204" pitchFamily="34" charset="0"/>
            </a:endParaRPr>
          </a:p>
          <a:p>
            <a:pPr marL="0" indent="0">
              <a:buNone/>
            </a:pPr>
            <a:endParaRPr lang="da-DK" sz="1800" dirty="0">
              <a:latin typeface="Source Sans Pro" panose="020B0503030403020204" pitchFamily="34" charset="0"/>
              <a:ea typeface="Source Sans Pro" panose="020B0503030403020204" pitchFamily="34" charset="0"/>
            </a:endParaRPr>
          </a:p>
          <a:p>
            <a:pPr marL="0" indent="0">
              <a:buNone/>
            </a:pPr>
            <a:endParaRPr lang="da-DK" sz="1800" dirty="0">
              <a:latin typeface="Source Sans Pro" panose="020B0503030403020204" pitchFamily="34" charset="0"/>
              <a:ea typeface="Source Sans Pro" panose="020B0503030403020204" pitchFamily="34" charset="0"/>
            </a:endParaRPr>
          </a:p>
          <a:p>
            <a:pPr marL="0" indent="0">
              <a:buNone/>
            </a:pPr>
            <a:endParaRPr lang="da-DK" sz="1800" dirty="0">
              <a:latin typeface="Source Sans Pro" panose="020B0503030403020204" pitchFamily="34" charset="0"/>
              <a:ea typeface="Source Sans Pro" panose="020B0503030403020204" pitchFamily="34" charset="0"/>
            </a:endParaRPr>
          </a:p>
          <a:p>
            <a:pPr marL="0" indent="0">
              <a:buNone/>
            </a:pPr>
            <a:endParaRPr lang="da-DK" sz="1800" dirty="0">
              <a:latin typeface="Source Sans Pro" panose="020B0503030403020204" pitchFamily="34" charset="0"/>
              <a:ea typeface="Source Sans Pro" panose="020B0503030403020204" pitchFamily="34" charset="0"/>
            </a:endParaRPr>
          </a:p>
          <a:p>
            <a:pPr marL="0" indent="0">
              <a:buNone/>
            </a:pPr>
            <a:endParaRPr lang="da-DK" sz="1800" dirty="0">
              <a:latin typeface="Source Sans Pro" panose="020B0503030403020204" pitchFamily="34" charset="0"/>
              <a:ea typeface="Source Sans Pro" panose="020B0503030403020204" pitchFamily="34" charset="0"/>
            </a:endParaRPr>
          </a:p>
          <a:p>
            <a:pPr marL="0" indent="0">
              <a:buNone/>
            </a:pPr>
            <a:endParaRPr lang="da-DK" sz="1800" dirty="0">
              <a:latin typeface="Source Sans Pro" panose="020B0503030403020204" pitchFamily="34" charset="0"/>
              <a:ea typeface="Source Sans Pro" panose="020B0503030403020204" pitchFamily="34" charset="0"/>
            </a:endParaRPr>
          </a:p>
          <a:p>
            <a:pPr marL="0" indent="0">
              <a:buNone/>
            </a:pPr>
            <a:endParaRPr lang="da-DK" sz="1800" dirty="0">
              <a:latin typeface="Source Sans Pro" panose="020B0503030403020204" pitchFamily="34" charset="0"/>
              <a:ea typeface="Source Sans Pro" panose="020B0503030403020204" pitchFamily="34" charset="0"/>
            </a:endParaRPr>
          </a:p>
          <a:p>
            <a:pPr marL="0" indent="0">
              <a:buNone/>
            </a:pPr>
            <a:endParaRPr lang="da-DK" sz="1800" dirty="0">
              <a:latin typeface="Source Sans Pro" panose="020B0503030403020204" pitchFamily="34" charset="0"/>
              <a:ea typeface="Source Sans Pro" panose="020B0503030403020204" pitchFamily="34" charset="0"/>
            </a:endParaRPr>
          </a:p>
          <a:p>
            <a:r>
              <a:rPr lang="da-DK" sz="1600" dirty="0">
                <a:latin typeface="Arial" panose="020B0604020202020204" pitchFamily="34" charset="0"/>
                <a:ea typeface="Source Sans Pro" panose="020B0503030403020204" pitchFamily="34" charset="0"/>
                <a:cs typeface="Arial" panose="020B0604020202020204" pitchFamily="34" charset="0"/>
              </a:rPr>
              <a:t>Når 4. DUGA Operationsskema er oprettet, er der mulighed for at oprette 2 forskellige skemaer afhængig af patientforløbet</a:t>
            </a:r>
          </a:p>
          <a:p>
            <a:pPr lvl="1">
              <a:buFont typeface="Courier New" panose="02070309020205020404" pitchFamily="49" charset="0"/>
              <a:buChar char="o"/>
            </a:pPr>
            <a:r>
              <a:rPr lang="da-DK" sz="1600" dirty="0">
                <a:latin typeface="Arial" panose="020B0604020202020204" pitchFamily="34" charset="0"/>
                <a:ea typeface="Source Sans Pro" panose="020B0503030403020204" pitchFamily="34" charset="0"/>
                <a:cs typeface="Arial" panose="020B0604020202020204" pitchFamily="34" charset="0"/>
              </a:rPr>
              <a:t>5. DUGA kontrolskema 1</a:t>
            </a:r>
          </a:p>
          <a:p>
            <a:pPr lvl="1">
              <a:buFont typeface="Courier New" panose="02070309020205020404" pitchFamily="49" charset="0"/>
              <a:buChar char="o"/>
            </a:pPr>
            <a:r>
              <a:rPr lang="da-DK" sz="1600" dirty="0">
                <a:latin typeface="Arial" panose="020B0604020202020204" pitchFamily="34" charset="0"/>
                <a:ea typeface="Source Sans Pro" panose="020B0503030403020204" pitchFamily="34" charset="0"/>
                <a:cs typeface="Arial" panose="020B0604020202020204" pitchFamily="34" charset="0"/>
              </a:rPr>
              <a:t>6. DUGA operationsskema, re-operation pga. komplikation 1</a:t>
            </a:r>
          </a:p>
          <a:p>
            <a:pPr marL="457200" lvl="1" indent="0">
              <a:buNone/>
            </a:pPr>
            <a:endParaRPr lang="da-DK" sz="1800" dirty="0">
              <a:latin typeface="Source Sans Pro" panose="020B0503030403020204" pitchFamily="34" charset="0"/>
              <a:ea typeface="Source Sans Pro" panose="020B0503030403020204" pitchFamily="34" charset="0"/>
            </a:endParaRPr>
          </a:p>
          <a:p>
            <a:pPr marL="0" indent="0">
              <a:buNone/>
            </a:pPr>
            <a:endParaRPr lang="da-DK" dirty="0"/>
          </a:p>
        </p:txBody>
      </p:sp>
      <p:pic>
        <p:nvPicPr>
          <p:cNvPr id="5" name="Billede 4">
            <a:extLst>
              <a:ext uri="{FF2B5EF4-FFF2-40B4-BE49-F238E27FC236}">
                <a16:creationId xmlns:a16="http://schemas.microsoft.com/office/drawing/2014/main" id="{E6C45B02-D1E6-EEC2-1B22-73845165D15E}"/>
              </a:ext>
            </a:extLst>
          </p:cNvPr>
          <p:cNvPicPr>
            <a:picLocks noChangeAspect="1"/>
          </p:cNvPicPr>
          <p:nvPr/>
        </p:nvPicPr>
        <p:blipFill>
          <a:blip r:embed="rId2"/>
          <a:stretch>
            <a:fillRect/>
          </a:stretch>
        </p:blipFill>
        <p:spPr>
          <a:xfrm>
            <a:off x="749830" y="1536964"/>
            <a:ext cx="9319303" cy="2958835"/>
          </a:xfrm>
          <a:prstGeom prst="rect">
            <a:avLst/>
          </a:prstGeom>
        </p:spPr>
      </p:pic>
    </p:spTree>
    <p:extLst>
      <p:ext uri="{BB962C8B-B14F-4D97-AF65-F5344CB8AC3E}">
        <p14:creationId xmlns:p14="http://schemas.microsoft.com/office/powerpoint/2010/main" val="718012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08AE1-037E-1570-BA52-789598D31FE2}"/>
              </a:ext>
            </a:extLst>
          </p:cNvPr>
          <p:cNvSpPr>
            <a:spLocks noGrp="1"/>
          </p:cNvSpPr>
          <p:nvPr>
            <p:ph type="title"/>
          </p:nvPr>
        </p:nvSpPr>
        <p:spPr>
          <a:xfrm>
            <a:off x="838200" y="365126"/>
            <a:ext cx="10515600" cy="642408"/>
          </a:xfrm>
        </p:spPr>
        <p:txBody>
          <a:bodyPr>
            <a:normAutofit fontScale="90000"/>
          </a:bodyPr>
          <a:lstStyle/>
          <a:p>
            <a:br>
              <a:rPr lang="da-DK" dirty="0"/>
            </a:br>
            <a:r>
              <a:rPr lang="da-DK" dirty="0">
                <a:latin typeface="Arial" panose="020B0604020202020204" pitchFamily="34" charset="0"/>
                <a:ea typeface="Source Sans Pro Semibold" panose="020B0603030403020204" pitchFamily="34" charset="0"/>
                <a:cs typeface="Arial" panose="020B0604020202020204" pitchFamily="34" charset="0"/>
              </a:rPr>
              <a:t>Patientoverblik</a:t>
            </a:r>
            <a:br>
              <a:rPr lang="da-DK" dirty="0"/>
            </a:br>
            <a:endParaRPr lang="da-DK" dirty="0"/>
          </a:p>
        </p:txBody>
      </p:sp>
      <p:sp>
        <p:nvSpPr>
          <p:cNvPr id="3" name="Pladsholder til indhold 2">
            <a:extLst>
              <a:ext uri="{FF2B5EF4-FFF2-40B4-BE49-F238E27FC236}">
                <a16:creationId xmlns:a16="http://schemas.microsoft.com/office/drawing/2014/main" id="{9DAD36AF-1D82-EADD-3EAC-EE63BC40DE58}"/>
              </a:ext>
            </a:extLst>
          </p:cNvPr>
          <p:cNvSpPr>
            <a:spLocks noGrp="1"/>
          </p:cNvSpPr>
          <p:nvPr>
            <p:ph idx="1"/>
          </p:nvPr>
        </p:nvSpPr>
        <p:spPr>
          <a:xfrm>
            <a:off x="838200" y="1825625"/>
            <a:ext cx="10515600" cy="4736042"/>
          </a:xfrm>
        </p:spPr>
        <p:txBody>
          <a:bodyPr>
            <a:normAutofit lnSpcReduction="10000"/>
          </a:bodyPr>
          <a:lstStyle/>
          <a:p>
            <a:endParaRPr lang="da-DK" sz="1800" dirty="0"/>
          </a:p>
          <a:p>
            <a:endParaRPr lang="da-DK" sz="1800" dirty="0"/>
          </a:p>
          <a:p>
            <a:endParaRPr lang="da-DK" sz="1800" dirty="0"/>
          </a:p>
          <a:p>
            <a:endParaRPr lang="da-DK" sz="1800" dirty="0"/>
          </a:p>
          <a:p>
            <a:pPr marL="0" indent="0">
              <a:buNone/>
            </a:pPr>
            <a:endParaRPr lang="da-DK" sz="1800" dirty="0"/>
          </a:p>
          <a:p>
            <a:pPr marL="0" indent="0">
              <a:buNone/>
            </a:pPr>
            <a:endParaRPr lang="da-DK" sz="1800" dirty="0"/>
          </a:p>
          <a:p>
            <a:pPr marL="0" indent="0">
              <a:buNone/>
            </a:pPr>
            <a:r>
              <a:rPr lang="da-DK" sz="1600" dirty="0">
                <a:latin typeface="Arial" panose="020B0604020202020204" pitchFamily="34" charset="0"/>
                <a:ea typeface="Source Sans Pro" panose="020B0503030403020204" pitchFamily="34" charset="0"/>
                <a:cs typeface="Arial" panose="020B0604020202020204" pitchFamily="34" charset="0"/>
              </a:rPr>
              <a:t>Det er muligt at oprette op til 3 re-operationsskemaer og op til 4 kontrolskemaer. For hvert skema der oprettes, åbnes der mulighed for at oprette et skema mere indtil det maksimale antal skemaer er nået. </a:t>
            </a:r>
          </a:p>
          <a:p>
            <a:pPr marL="0" indent="0">
              <a:buNone/>
            </a:pPr>
            <a:r>
              <a:rPr lang="da-DK" sz="1600" dirty="0">
                <a:latin typeface="Arial" panose="020B0604020202020204" pitchFamily="34" charset="0"/>
                <a:ea typeface="Source Sans Pro" panose="020B0503030403020204" pitchFamily="34" charset="0"/>
                <a:cs typeface="Arial" panose="020B0604020202020204" pitchFamily="34" charset="0"/>
              </a:rPr>
              <a:t>Et komplet patientforløb i </a:t>
            </a:r>
            <a:r>
              <a:rPr lang="da-DK" sz="1600" dirty="0" err="1">
                <a:latin typeface="Arial" panose="020B0604020202020204" pitchFamily="34" charset="0"/>
                <a:ea typeface="Source Sans Pro" panose="020B0503030403020204" pitchFamily="34" charset="0"/>
                <a:cs typeface="Arial" panose="020B0604020202020204" pitchFamily="34" charset="0"/>
              </a:rPr>
              <a:t>DugaBase</a:t>
            </a:r>
            <a:r>
              <a:rPr lang="da-DK" sz="1600" dirty="0">
                <a:latin typeface="Arial" panose="020B0604020202020204" pitchFamily="34" charset="0"/>
                <a:ea typeface="Source Sans Pro" panose="020B0503030403020204" pitchFamily="34" charset="0"/>
                <a:cs typeface="Arial" panose="020B0604020202020204" pitchFamily="34" charset="0"/>
              </a:rPr>
              <a:t> indeholder som minimum følgende skemaer: </a:t>
            </a:r>
          </a:p>
          <a:p>
            <a:r>
              <a:rPr lang="da-DK" sz="1600" dirty="0">
                <a:latin typeface="Arial" panose="020B0604020202020204" pitchFamily="34" charset="0"/>
                <a:ea typeface="Source Sans Pro" panose="020B0503030403020204" pitchFamily="34" charset="0"/>
                <a:cs typeface="Arial" panose="020B0604020202020204" pitchFamily="34" charset="0"/>
              </a:rPr>
              <a:t>1. DUGA – 0 Opret forløb</a:t>
            </a:r>
          </a:p>
          <a:p>
            <a:r>
              <a:rPr lang="da-DK" sz="1600" dirty="0">
                <a:latin typeface="Arial" panose="020B0604020202020204" pitchFamily="34" charset="0"/>
                <a:ea typeface="Source Sans Pro" panose="020B0503030403020204" pitchFamily="34" charset="0"/>
                <a:cs typeface="Arial" panose="020B0604020202020204" pitchFamily="34" charset="0"/>
              </a:rPr>
              <a:t>2. DUGA – 1A Patientskema</a:t>
            </a:r>
          </a:p>
          <a:p>
            <a:r>
              <a:rPr lang="da-DK" sz="1600" dirty="0">
                <a:latin typeface="Arial" panose="020B0604020202020204" pitchFamily="34" charset="0"/>
                <a:ea typeface="Source Sans Pro" panose="020B0503030403020204" pitchFamily="34" charset="0"/>
                <a:cs typeface="Arial" panose="020B0604020202020204" pitchFamily="34" charset="0"/>
              </a:rPr>
              <a:t>3. DUGA – 1B Forundersøgelse</a:t>
            </a:r>
          </a:p>
          <a:p>
            <a:r>
              <a:rPr lang="da-DK" sz="1600" dirty="0">
                <a:latin typeface="Arial" panose="020B0604020202020204" pitchFamily="34" charset="0"/>
                <a:ea typeface="Source Sans Pro" panose="020B0503030403020204" pitchFamily="34" charset="0"/>
                <a:cs typeface="Arial" panose="020B0604020202020204" pitchFamily="34" charset="0"/>
              </a:rPr>
              <a:t>4. DUGA – Operationsskema</a:t>
            </a:r>
          </a:p>
          <a:p>
            <a:r>
              <a:rPr lang="da-DK" sz="1600" dirty="0">
                <a:latin typeface="Arial" panose="020B0604020202020204" pitchFamily="34" charset="0"/>
                <a:ea typeface="Source Sans Pro" panose="020B0503030403020204" pitchFamily="34" charset="0"/>
                <a:cs typeface="Arial" panose="020B0604020202020204" pitchFamily="34" charset="0"/>
              </a:rPr>
              <a:t>5. DUGA – Kontrolskema 1</a:t>
            </a:r>
          </a:p>
          <a:p>
            <a:endParaRPr lang="da-DK" dirty="0"/>
          </a:p>
        </p:txBody>
      </p:sp>
      <p:pic>
        <p:nvPicPr>
          <p:cNvPr id="5" name="Billede 4">
            <a:extLst>
              <a:ext uri="{FF2B5EF4-FFF2-40B4-BE49-F238E27FC236}">
                <a16:creationId xmlns:a16="http://schemas.microsoft.com/office/drawing/2014/main" id="{F5F81035-48A0-2568-C065-185733B3D9A7}"/>
              </a:ext>
            </a:extLst>
          </p:cNvPr>
          <p:cNvPicPr>
            <a:picLocks noChangeAspect="1"/>
          </p:cNvPicPr>
          <p:nvPr/>
        </p:nvPicPr>
        <p:blipFill>
          <a:blip r:embed="rId2"/>
          <a:stretch>
            <a:fillRect/>
          </a:stretch>
        </p:blipFill>
        <p:spPr>
          <a:xfrm>
            <a:off x="4507831" y="365126"/>
            <a:ext cx="7532253" cy="2922059"/>
          </a:xfrm>
          <a:prstGeom prst="rect">
            <a:avLst/>
          </a:prstGeom>
        </p:spPr>
      </p:pic>
    </p:spTree>
    <p:extLst>
      <p:ext uri="{BB962C8B-B14F-4D97-AF65-F5344CB8AC3E}">
        <p14:creationId xmlns:p14="http://schemas.microsoft.com/office/powerpoint/2010/main" val="298669331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TotalTime>
  <Words>803</Words>
  <Application>Microsoft Office PowerPoint</Application>
  <PresentationFormat>Widescreen</PresentationFormat>
  <Paragraphs>109</Paragraphs>
  <Slides>13</Slides>
  <Notes>0</Notes>
  <HiddenSlides>0</HiddenSlides>
  <MMClips>0</MMClips>
  <ScaleCrop>false</ScaleCrop>
  <HeadingPairs>
    <vt:vector size="6" baseType="variant">
      <vt:variant>
        <vt:lpstr>Benyttede skrifttyper</vt:lpstr>
      </vt:variant>
      <vt:variant>
        <vt:i4>7</vt:i4>
      </vt:variant>
      <vt:variant>
        <vt:lpstr>Tema</vt:lpstr>
      </vt:variant>
      <vt:variant>
        <vt:i4>1</vt:i4>
      </vt:variant>
      <vt:variant>
        <vt:lpstr>Slidetitler</vt:lpstr>
      </vt:variant>
      <vt:variant>
        <vt:i4>13</vt:i4>
      </vt:variant>
    </vt:vector>
  </HeadingPairs>
  <TitlesOfParts>
    <vt:vector size="21" baseType="lpstr">
      <vt:lpstr>Arial</vt:lpstr>
      <vt:lpstr>Calibri</vt:lpstr>
      <vt:lpstr>Calibri Light</vt:lpstr>
      <vt:lpstr>Courier New</vt:lpstr>
      <vt:lpstr>Source Sans Pro</vt:lpstr>
      <vt:lpstr>Source Sans Pro Semibold</vt:lpstr>
      <vt:lpstr>Symbol</vt:lpstr>
      <vt:lpstr>Office-tema</vt:lpstr>
      <vt:lpstr>Præsentation af DugaBase i KIP</vt:lpstr>
      <vt:lpstr>Oprettelse af forløb </vt:lpstr>
      <vt:lpstr>Fremsøg patient </vt:lpstr>
      <vt:lpstr>Patientoverblik</vt:lpstr>
      <vt:lpstr>Patientoverblik</vt:lpstr>
      <vt:lpstr>Patientoverblik</vt:lpstr>
      <vt:lpstr>Patientoverblik</vt:lpstr>
      <vt:lpstr>Patientoverblik</vt:lpstr>
      <vt:lpstr> Patientoverblik </vt:lpstr>
      <vt:lpstr>Patientoverblik  </vt:lpstr>
      <vt:lpstr> Generelt om indberetning i KIP </vt:lpstr>
      <vt:lpstr>Generelt om indberetning i KIP</vt:lpstr>
      <vt:lpstr>Generelt om indberetning i KIP</vt:lpstr>
    </vt:vector>
  </TitlesOfParts>
  <Company>Region Midtjylland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Præsentation af DugaBase i KIP</dc:title>
  <dc:creator>Julie Mark</dc:creator>
  <cp:lastModifiedBy>Julie Mark</cp:lastModifiedBy>
  <cp:revision>9</cp:revision>
  <dcterms:created xsi:type="dcterms:W3CDTF">2024-10-07T10:01:33Z</dcterms:created>
  <dcterms:modified xsi:type="dcterms:W3CDTF">2024-10-11T08:15:45Z</dcterms:modified>
</cp:coreProperties>
</file>